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1" d="100"/>
          <a:sy n="71" d="100"/>
        </p:scale>
        <p:origin x="1344"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029165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edericoorlandini/IBMDataScience/blob/main/AppliedData%20ScienceCapstone/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edericoorlandini/IBMDataScience/blob/main/AppliedData%20ScienceCapstone/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edericoorlandini/IBMDataScience/blob/main/AppliedData%20ScienceCapstone/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edericoorlandini/IBMDataScience/blob/main/AppliedData%20ScienceCapstone/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edericoorlandini/IBMDataScience/blob/main/AppliedData%20ScienceCapstone/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edericoorlandini/IBMDataScience/blob/main/AppliedData%20ScienceCapstone/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edericoorlandini/IBMDataScience/blob/main/AppliedData%20ScienceCapstone/Dashboard%20-%20screenshot%201.PN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edericoorlandini/IBMDataScience/blob/main/AppliedData%20ScienceCapstone/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federicoorlandini/IBMDataScience/blob/main/AppliedData%20ScienceCapstone/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github.com/federicoorlandini/IBMDataScience/blob/main/AppliedData%20ScienceCapstone/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009613" cy="4351338"/>
          </a:xfrm>
          <a:prstGeom prst="rect">
            <a:avLst/>
          </a:prstGeom>
        </p:spPr>
        <p:txBody>
          <a:bodyPr/>
          <a:lstStyle/>
          <a:p>
            <a:r>
              <a:rPr lang="en-US" sz="2200" dirty="0">
                <a:solidFill>
                  <a:schemeClr val="accent3">
                    <a:lumMod val="25000"/>
                  </a:schemeClr>
                </a:solidFill>
                <a:latin typeface="Abadi" panose="020B0604020104020204" pitchFamily="34" charset="0"/>
              </a:rPr>
              <a:t>Data Wrangling is the process of cleaning and unifying messy and complex data sets for easy access and Exploratory Data Analysis (EDA) </a:t>
            </a:r>
            <a:br>
              <a:rPr lang="en-US" sz="1600" dirty="0"/>
            </a:br>
            <a:endParaRPr lang="en-US" sz="1600" dirty="0"/>
          </a:p>
          <a:p>
            <a:r>
              <a:rPr lang="en-US" sz="2200" dirty="0">
                <a:solidFill>
                  <a:schemeClr val="accent3">
                    <a:lumMod val="25000"/>
                  </a:schemeClr>
                </a:solidFill>
                <a:latin typeface="Abadi" panose="020B0604020104020204" pitchFamily="34" charset="0"/>
              </a:rPr>
              <a:t>Data wrangling process key steps:</a:t>
            </a:r>
          </a:p>
          <a:p>
            <a:pPr lvl="1"/>
            <a:r>
              <a:rPr lang="en-US" sz="1800" dirty="0">
                <a:solidFill>
                  <a:schemeClr val="accent3">
                    <a:lumMod val="25000"/>
                  </a:schemeClr>
                </a:solidFill>
                <a:latin typeface="Abadi" panose="020B0604020104020204" pitchFamily="34" charset="0"/>
              </a:rPr>
              <a:t>Identify and calculate the percentage of the missing values in each attribute in the dataset</a:t>
            </a:r>
          </a:p>
          <a:p>
            <a:pPr lvl="1"/>
            <a:r>
              <a:rPr lang="en-US" sz="1800" dirty="0">
                <a:solidFill>
                  <a:schemeClr val="accent3">
                    <a:lumMod val="25000"/>
                  </a:schemeClr>
                </a:solidFill>
                <a:latin typeface="Abadi" panose="020B0604020104020204" pitchFamily="34" charset="0"/>
              </a:rPr>
              <a:t>Identify which columns are numerical and categorical</a:t>
            </a:r>
          </a:p>
          <a:p>
            <a:pPr lvl="1"/>
            <a:r>
              <a:rPr lang="en-US" sz="1800" dirty="0">
                <a:solidFill>
                  <a:schemeClr val="accent3">
                    <a:lumMod val="25000"/>
                  </a:schemeClr>
                </a:solidFill>
                <a:latin typeface="Abadi" panose="020B0604020104020204" pitchFamily="34" charset="0"/>
              </a:rPr>
              <a:t>Calculate the number of launches on each site</a:t>
            </a:r>
          </a:p>
          <a:p>
            <a:pPr lvl="1"/>
            <a:r>
              <a:rPr lang="en-US" sz="1800" dirty="0">
                <a:solidFill>
                  <a:schemeClr val="accent3">
                    <a:lumMod val="25000"/>
                  </a:schemeClr>
                </a:solidFill>
                <a:latin typeface="Abadi" panose="020B0604020104020204" pitchFamily="34" charset="0"/>
              </a:rPr>
              <a:t>Calculate the number and occurrence of mission outcome per orbit type</a:t>
            </a:r>
          </a:p>
          <a:p>
            <a:pPr lvl="1"/>
            <a:r>
              <a:rPr lang="en-US" sz="1800" dirty="0">
                <a:solidFill>
                  <a:schemeClr val="accent3">
                    <a:lumMod val="25000"/>
                  </a:schemeClr>
                </a:solidFill>
                <a:latin typeface="Abadi" panose="020B0604020104020204" pitchFamily="34" charset="0"/>
              </a:rPr>
              <a:t>Create a landing outcome label from Outcome column</a:t>
            </a:r>
          </a:p>
          <a:p>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a:t>
            </a:r>
            <a:r>
              <a:rPr lang="en-US" sz="2200" dirty="0">
                <a:solidFill>
                  <a:schemeClr val="accent3">
                    <a:lumMod val="25000"/>
                  </a:schemeClr>
                </a:solidFill>
                <a:latin typeface="Abadi" panose="020B0604020104020204" pitchFamily="34" charset="0"/>
                <a:hlinkClick r:id="rId3"/>
              </a:rPr>
              <a:t>https://github.com/federicoorlandini/IBMDataScience/blob/main/AppliedData%20ScienceCapstone/labs-jupyter-spacex-Data%20wrangling.ipynb</a:t>
            </a:r>
            <a:r>
              <a:rPr lang="en-US" sz="22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083071" cy="484411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used scatter graph to investigate the relationship between the attributes such as between:</a:t>
            </a:r>
          </a:p>
          <a:p>
            <a:pPr lvl="1">
              <a:lnSpc>
                <a:spcPct val="100000"/>
              </a:lnSpc>
              <a:spcBef>
                <a:spcPts val="0"/>
              </a:spcBef>
            </a:pPr>
            <a:r>
              <a:rPr lang="en-US" sz="1800" dirty="0">
                <a:solidFill>
                  <a:schemeClr val="accent3">
                    <a:lumMod val="25000"/>
                  </a:schemeClr>
                </a:solidFill>
                <a:latin typeface="Abadi"/>
              </a:rPr>
              <a:t>Payload and Flight Number.</a:t>
            </a:r>
          </a:p>
          <a:p>
            <a:pPr lvl="1">
              <a:lnSpc>
                <a:spcPct val="100000"/>
              </a:lnSpc>
              <a:spcBef>
                <a:spcPts val="0"/>
              </a:spcBef>
            </a:pPr>
            <a:r>
              <a:rPr lang="en-US" sz="1800" dirty="0">
                <a:solidFill>
                  <a:schemeClr val="accent3">
                    <a:lumMod val="25000"/>
                  </a:schemeClr>
                </a:solidFill>
                <a:latin typeface="Abadi"/>
              </a:rPr>
              <a:t>Flight Number and Launch Site.</a:t>
            </a:r>
          </a:p>
          <a:p>
            <a:pPr lvl="1">
              <a:lnSpc>
                <a:spcPct val="100000"/>
              </a:lnSpc>
              <a:spcBef>
                <a:spcPts val="0"/>
              </a:spcBef>
            </a:pPr>
            <a:r>
              <a:rPr lang="en-US" sz="1800" dirty="0">
                <a:solidFill>
                  <a:schemeClr val="accent3">
                    <a:lumMod val="25000"/>
                  </a:schemeClr>
                </a:solidFill>
                <a:latin typeface="Abadi"/>
              </a:rPr>
              <a:t>Payload and Launch Site.</a:t>
            </a:r>
          </a:p>
          <a:p>
            <a:pPr lvl="1">
              <a:lnSpc>
                <a:spcPct val="100000"/>
              </a:lnSpc>
              <a:spcBef>
                <a:spcPts val="0"/>
              </a:spcBef>
            </a:pPr>
            <a:r>
              <a:rPr lang="en-US" sz="1800" dirty="0">
                <a:solidFill>
                  <a:schemeClr val="accent3">
                    <a:lumMod val="25000"/>
                  </a:schemeClr>
                </a:solidFill>
                <a:latin typeface="Abadi"/>
              </a:rPr>
              <a:t>Flight Number and Orbit Type.</a:t>
            </a:r>
          </a:p>
          <a:p>
            <a:pPr lvl="1">
              <a:lnSpc>
                <a:spcPct val="100000"/>
              </a:lnSpc>
              <a:spcBef>
                <a:spcPts val="0"/>
              </a:spcBef>
            </a:pPr>
            <a:r>
              <a:rPr lang="en-US" sz="1800" dirty="0">
                <a:solidFill>
                  <a:schemeClr val="accent3">
                    <a:lumMod val="25000"/>
                  </a:schemeClr>
                </a:solidFill>
                <a:latin typeface="Abadi"/>
              </a:rPr>
              <a:t>Payload and Orbit Type.</a:t>
            </a:r>
          </a:p>
          <a:p>
            <a:pPr>
              <a:lnSpc>
                <a:spcPct val="100000"/>
              </a:lnSpc>
              <a:spcBef>
                <a:spcPts val="1400"/>
              </a:spcBef>
            </a:pPr>
            <a:r>
              <a:rPr lang="en-US" sz="2200" dirty="0">
                <a:solidFill>
                  <a:schemeClr val="accent3">
                    <a:lumMod val="25000"/>
                  </a:schemeClr>
                </a:solidFill>
                <a:latin typeface="Abadi"/>
              </a:rPr>
              <a:t>Scatter plots show dependency of attributes on each other and they are very useful in finding which factors affecting the most to the success of the landing outcomes</a:t>
            </a:r>
          </a:p>
          <a:p>
            <a:pPr>
              <a:lnSpc>
                <a:spcPct val="100000"/>
              </a:lnSpc>
              <a:spcBef>
                <a:spcPts val="1400"/>
              </a:spcBef>
            </a:pPr>
            <a:r>
              <a:rPr lang="en-US" sz="1800" dirty="0" err="1">
                <a:solidFill>
                  <a:schemeClr val="accent3">
                    <a:lumMod val="25000"/>
                  </a:schemeClr>
                </a:solidFill>
                <a:latin typeface="Abadi" panose="020B0604020104020204" pitchFamily="34" charset="0"/>
              </a:rPr>
              <a:t>Jupyter</a:t>
            </a:r>
            <a:r>
              <a:rPr lang="en-US" sz="1800" dirty="0">
                <a:solidFill>
                  <a:schemeClr val="accent3">
                    <a:lumMod val="25000"/>
                  </a:schemeClr>
                </a:solidFill>
                <a:latin typeface="Abadi" panose="020B0604020104020204" pitchFamily="34" charset="0"/>
              </a:rPr>
              <a:t> notebook: </a:t>
            </a:r>
            <a:r>
              <a:rPr lang="en-US" sz="1800" dirty="0">
                <a:solidFill>
                  <a:schemeClr val="accent3">
                    <a:lumMod val="25000"/>
                  </a:schemeClr>
                </a:solidFill>
                <a:latin typeface="Abadi" panose="020B0604020104020204" pitchFamily="34" charset="0"/>
                <a:hlinkClick r:id="rId3"/>
              </a:rPr>
              <a:t>https://github.com/federicoorlandini/IBMDataScience/blob/main/AppliedData%20ScienceCapstone/jupyter-labs-eda-dataviz.ipynb</a:t>
            </a:r>
            <a:r>
              <a:rPr lang="en-US" sz="18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C16BCFB1-8DC0-E049-23D4-04C7DFC66CCA}"/>
              </a:ext>
            </a:extLst>
          </p:cNvPr>
          <p:cNvPicPr>
            <a:picLocks noChangeAspect="1"/>
          </p:cNvPicPr>
          <p:nvPr/>
        </p:nvPicPr>
        <p:blipFill>
          <a:blip r:embed="rId4"/>
          <a:stretch>
            <a:fillRect/>
          </a:stretch>
        </p:blipFill>
        <p:spPr>
          <a:xfrm>
            <a:off x="7763721" y="1682676"/>
            <a:ext cx="4075574" cy="374791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82676"/>
            <a:ext cx="7083071" cy="484411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Once we get a hint of the relationships using scatter plot, we will then use further visualization tools such as bar graph and line plots graph for further analysis.</a:t>
            </a:r>
          </a:p>
          <a:p>
            <a:pPr>
              <a:lnSpc>
                <a:spcPct val="100000"/>
              </a:lnSpc>
              <a:spcBef>
                <a:spcPts val="1400"/>
              </a:spcBef>
            </a:pPr>
            <a:r>
              <a:rPr lang="en-US" sz="2200" dirty="0">
                <a:solidFill>
                  <a:schemeClr val="accent3">
                    <a:lumMod val="25000"/>
                  </a:schemeClr>
                </a:solidFill>
                <a:latin typeface="Abadi"/>
              </a:rPr>
              <a:t>In this case, we will use the bar graph to determine which orbits have the highest probability of success.</a:t>
            </a:r>
          </a:p>
          <a:p>
            <a:pPr>
              <a:lnSpc>
                <a:spcPct val="100000"/>
              </a:lnSpc>
              <a:spcBef>
                <a:spcPts val="1400"/>
              </a:spcBef>
            </a:pPr>
            <a:r>
              <a:rPr lang="en-US" sz="2200" dirty="0">
                <a:solidFill>
                  <a:schemeClr val="accent3">
                    <a:lumMod val="25000"/>
                  </a:schemeClr>
                </a:solidFill>
                <a:latin typeface="Abadi"/>
              </a:rPr>
              <a:t>We then use the line graph to show the launch success yearly trend.</a:t>
            </a:r>
          </a:p>
          <a:p>
            <a:pPr>
              <a:lnSpc>
                <a:spcPct val="100000"/>
              </a:lnSpc>
              <a:spcBef>
                <a:spcPts val="1400"/>
              </a:spcBef>
            </a:pPr>
            <a:r>
              <a:rPr lang="en-US" sz="2200" dirty="0">
                <a:solidFill>
                  <a:schemeClr val="accent3">
                    <a:lumMod val="25000"/>
                  </a:schemeClr>
                </a:solidFill>
                <a:latin typeface="Abadi"/>
              </a:rPr>
              <a:t>We then use Feature Engineering to be used in success prediction in the future module by created the dummy variables to categorical columns.</a:t>
            </a:r>
          </a:p>
          <a:p>
            <a:pPr>
              <a:lnSpc>
                <a:spcPct val="100000"/>
              </a:lnSpc>
              <a:spcBef>
                <a:spcPts val="1400"/>
              </a:spcBef>
            </a:pPr>
            <a:r>
              <a:rPr lang="en-US" sz="1800" dirty="0" err="1">
                <a:solidFill>
                  <a:schemeClr val="accent3">
                    <a:lumMod val="25000"/>
                  </a:schemeClr>
                </a:solidFill>
                <a:latin typeface="Abadi" panose="020B0604020104020204" pitchFamily="34" charset="0"/>
              </a:rPr>
              <a:t>Jupyter</a:t>
            </a:r>
            <a:r>
              <a:rPr lang="en-US" sz="1800" dirty="0">
                <a:solidFill>
                  <a:schemeClr val="accent3">
                    <a:lumMod val="25000"/>
                  </a:schemeClr>
                </a:solidFill>
                <a:latin typeface="Abadi" panose="020B0604020104020204" pitchFamily="34" charset="0"/>
              </a:rPr>
              <a:t> notebook: </a:t>
            </a:r>
            <a:r>
              <a:rPr lang="en-US" sz="1800" dirty="0">
                <a:solidFill>
                  <a:schemeClr val="accent3">
                    <a:lumMod val="25000"/>
                  </a:schemeClr>
                </a:solidFill>
                <a:latin typeface="Abadi" panose="020B0604020104020204" pitchFamily="34" charset="0"/>
                <a:hlinkClick r:id="rId3"/>
              </a:rPr>
              <a:t>https://github.com/federicoorlandini/IBMDataScience/blob/main/AppliedData%20ScienceCapstone/jupyter-labs-eda-dataviz.ipynb</a:t>
            </a:r>
            <a:r>
              <a:rPr lang="en-US" sz="18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7" name="Picture 6">
            <a:extLst>
              <a:ext uri="{FF2B5EF4-FFF2-40B4-BE49-F238E27FC236}">
                <a16:creationId xmlns:a16="http://schemas.microsoft.com/office/drawing/2014/main" id="{F9FA238E-B90E-A6EE-86AA-1AFCC917147A}"/>
              </a:ext>
            </a:extLst>
          </p:cNvPr>
          <p:cNvPicPr>
            <a:picLocks noChangeAspect="1"/>
          </p:cNvPicPr>
          <p:nvPr/>
        </p:nvPicPr>
        <p:blipFill>
          <a:blip r:embed="rId4"/>
          <a:stretch>
            <a:fillRect/>
          </a:stretch>
        </p:blipFill>
        <p:spPr>
          <a:xfrm>
            <a:off x="7853081" y="2302137"/>
            <a:ext cx="3949423" cy="2948688"/>
          </a:xfrm>
          <a:prstGeom prst="rect">
            <a:avLst/>
          </a:prstGeom>
        </p:spPr>
      </p:pic>
    </p:spTree>
    <p:extLst>
      <p:ext uri="{BB962C8B-B14F-4D97-AF65-F5344CB8AC3E}">
        <p14:creationId xmlns:p14="http://schemas.microsoft.com/office/powerpoint/2010/main" val="2894883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1800" b="0" i="0" dirty="0">
                <a:solidFill>
                  <a:srgbClr val="292929"/>
                </a:solidFill>
                <a:effectLst/>
                <a:latin typeface="Abadi" panose="020B0604020104020204" pitchFamily="34" charset="0"/>
              </a:rPr>
              <a:t>Storing the data in a relational database and using SQL, we have been able to better understand the data in the dataset. For example:</a:t>
            </a:r>
          </a:p>
          <a:p>
            <a:pPr lvl="1"/>
            <a:r>
              <a:rPr lang="en-US" sz="1400" b="0" i="0" dirty="0">
                <a:solidFill>
                  <a:srgbClr val="292929"/>
                </a:solidFill>
                <a:effectLst/>
                <a:latin typeface="Abadi" panose="020B0604020104020204" pitchFamily="34" charset="0"/>
              </a:rPr>
              <a:t>Displaying the names of the launch sites.</a:t>
            </a:r>
          </a:p>
          <a:p>
            <a:pPr lvl="1"/>
            <a:r>
              <a:rPr lang="en-US" sz="1400" b="0" i="0" dirty="0">
                <a:solidFill>
                  <a:srgbClr val="292929"/>
                </a:solidFill>
                <a:effectLst/>
                <a:latin typeface="Abadi" panose="020B0604020104020204" pitchFamily="34" charset="0"/>
              </a:rPr>
              <a:t>Displaying 5 records where launch sites begin with the string ‘CCA’.</a:t>
            </a:r>
          </a:p>
          <a:p>
            <a:pPr lvl="1"/>
            <a:r>
              <a:rPr lang="en-US" sz="1400" b="0" i="0" dirty="0">
                <a:solidFill>
                  <a:srgbClr val="292929"/>
                </a:solidFill>
                <a:effectLst/>
                <a:latin typeface="Abadi" panose="020B0604020104020204" pitchFamily="34" charset="0"/>
              </a:rPr>
              <a:t>Displaying the total payload mass carried by booster launched by NASA (CRS).</a:t>
            </a:r>
          </a:p>
          <a:p>
            <a:pPr lvl="1"/>
            <a:r>
              <a:rPr lang="en-US" sz="1400" b="0" i="0" dirty="0">
                <a:solidFill>
                  <a:srgbClr val="292929"/>
                </a:solidFill>
                <a:effectLst/>
                <a:latin typeface="Abadi" panose="020B0604020104020204" pitchFamily="34" charset="0"/>
              </a:rPr>
              <a:t>Displaying the average payload mass carried by booster version F9 v1.1.</a:t>
            </a:r>
          </a:p>
          <a:p>
            <a:pPr lvl="1"/>
            <a:r>
              <a:rPr lang="en-US" sz="1400" b="0" i="0" dirty="0">
                <a:solidFill>
                  <a:srgbClr val="292929"/>
                </a:solidFill>
                <a:effectLst/>
                <a:latin typeface="Abadi" panose="020B0604020104020204" pitchFamily="34" charset="0"/>
              </a:rPr>
              <a:t>Listing the date when the first successful landing outcome in ground pad was achieved.</a:t>
            </a:r>
          </a:p>
          <a:p>
            <a:pPr lvl="1"/>
            <a:r>
              <a:rPr lang="en-US" sz="1400" b="0" i="0" dirty="0">
                <a:solidFill>
                  <a:srgbClr val="292929"/>
                </a:solidFill>
                <a:effectLst/>
                <a:latin typeface="Abadi" panose="020B0604020104020204" pitchFamily="34" charset="0"/>
              </a:rPr>
              <a:t>Listing the names of the boosters which have success in drone ship and have payload mass </a:t>
            </a:r>
            <a:r>
              <a:rPr lang="en-US" sz="1400" dirty="0">
                <a:solidFill>
                  <a:srgbClr val="292929"/>
                </a:solidFill>
                <a:latin typeface="Abadi" panose="020B0604020104020204" pitchFamily="34" charset="0"/>
              </a:rPr>
              <a:t>greater than 4000 but less than 6000.</a:t>
            </a:r>
          </a:p>
          <a:p>
            <a:pPr lvl="1"/>
            <a:r>
              <a:rPr lang="en-US" sz="1400" b="0" i="0" dirty="0">
                <a:solidFill>
                  <a:srgbClr val="292929"/>
                </a:solidFill>
                <a:effectLst/>
                <a:latin typeface="Abadi" panose="020B0604020104020204" pitchFamily="34" charset="0"/>
              </a:rPr>
              <a:t>Listing the total number of successful and failure mission outcomes.</a:t>
            </a:r>
          </a:p>
          <a:p>
            <a:pPr lvl="1"/>
            <a:r>
              <a:rPr lang="en-US" sz="1400" b="0" i="0" dirty="0">
                <a:solidFill>
                  <a:srgbClr val="292929"/>
                </a:solidFill>
                <a:effectLst/>
                <a:latin typeface="Abadi" panose="020B0604020104020204" pitchFamily="34" charset="0"/>
              </a:rPr>
              <a:t>Listing the names of the </a:t>
            </a:r>
            <a:r>
              <a:rPr lang="en-US" sz="1400" b="0" i="0" dirty="0" err="1">
                <a:solidFill>
                  <a:srgbClr val="292929"/>
                </a:solidFill>
                <a:effectLst/>
                <a:latin typeface="Abadi" panose="020B0604020104020204" pitchFamily="34" charset="0"/>
              </a:rPr>
              <a:t>booster_versions</a:t>
            </a:r>
            <a:r>
              <a:rPr lang="en-US" sz="1400" b="0" i="0" dirty="0">
                <a:solidFill>
                  <a:srgbClr val="292929"/>
                </a:solidFill>
                <a:effectLst/>
                <a:latin typeface="Abadi" panose="020B0604020104020204" pitchFamily="34" charset="0"/>
              </a:rPr>
              <a:t> which have carried the maximum payload mass.</a:t>
            </a:r>
          </a:p>
          <a:p>
            <a:pPr lvl="1"/>
            <a:r>
              <a:rPr lang="en-US" sz="1400" b="0" i="0" dirty="0">
                <a:solidFill>
                  <a:srgbClr val="292929"/>
                </a:solidFill>
                <a:effectLst/>
                <a:latin typeface="Abadi" panose="020B0604020104020204" pitchFamily="34" charset="0"/>
              </a:rPr>
              <a:t>Listing the failed </a:t>
            </a:r>
            <a:r>
              <a:rPr lang="en-US" sz="1400" b="0" i="0" dirty="0" err="1">
                <a:solidFill>
                  <a:srgbClr val="292929"/>
                </a:solidFill>
                <a:effectLst/>
                <a:latin typeface="Abadi" panose="020B0604020104020204" pitchFamily="34" charset="0"/>
              </a:rPr>
              <a:t>landing_outcomes</a:t>
            </a:r>
            <a:r>
              <a:rPr lang="en-US" sz="1400" b="0" i="0" dirty="0">
                <a:solidFill>
                  <a:srgbClr val="292929"/>
                </a:solidFill>
                <a:effectLst/>
                <a:latin typeface="Abadi" panose="020B0604020104020204" pitchFamily="34" charset="0"/>
              </a:rPr>
              <a:t> in drone ship, their booster versions, and launch </a:t>
            </a:r>
            <a:r>
              <a:rPr lang="en-US" sz="1400" dirty="0">
                <a:solidFill>
                  <a:srgbClr val="292929"/>
                </a:solidFill>
                <a:latin typeface="Abadi" panose="020B0604020104020204" pitchFamily="34" charset="0"/>
              </a:rPr>
              <a:t>sites names for in year 2015.</a:t>
            </a:r>
          </a:p>
          <a:p>
            <a:pPr lvl="1"/>
            <a:r>
              <a:rPr lang="en-US" sz="1400" b="0" i="0" dirty="0">
                <a:solidFill>
                  <a:srgbClr val="292929"/>
                </a:solidFill>
                <a:effectLst/>
                <a:latin typeface="Abadi" panose="020B0604020104020204" pitchFamily="34" charset="0"/>
              </a:rPr>
              <a:t>Rank the count of landing outcomes or success between the date </a:t>
            </a:r>
            <a:r>
              <a:rPr lang="en-US" sz="1400" dirty="0">
                <a:solidFill>
                  <a:srgbClr val="292929"/>
                </a:solidFill>
                <a:latin typeface="Abadi" panose="020B0604020104020204" pitchFamily="34" charset="0"/>
              </a:rPr>
              <a:t>2010-06-04 and 2017-03-20, in descending order. </a:t>
            </a:r>
            <a:br>
              <a:rPr lang="en-US" sz="1600" dirty="0"/>
            </a:br>
            <a:endParaRPr lang="en-US" sz="1600" dirty="0"/>
          </a:p>
          <a:p>
            <a:pPr marL="457200" lvl="1" indent="0">
              <a:buNone/>
            </a:pPr>
            <a:r>
              <a:rPr lang="en-US" sz="2000" dirty="0" err="1">
                <a:solidFill>
                  <a:schemeClr val="accent3">
                    <a:lumMod val="25000"/>
                  </a:schemeClr>
                </a:solidFill>
                <a:latin typeface="Abadi" panose="020B0604020104020204" pitchFamily="34" charset="0"/>
              </a:rPr>
              <a:t>Jupyter</a:t>
            </a:r>
            <a:r>
              <a:rPr lang="en-US" sz="2000" dirty="0">
                <a:solidFill>
                  <a:schemeClr val="accent3">
                    <a:lumMod val="25000"/>
                  </a:schemeClr>
                </a:solidFill>
                <a:latin typeface="Abadi" panose="020B0604020104020204" pitchFamily="34" charset="0"/>
              </a:rPr>
              <a:t> notebook: </a:t>
            </a:r>
            <a:r>
              <a:rPr lang="en-US" sz="2000" dirty="0">
                <a:solidFill>
                  <a:schemeClr val="accent3">
                    <a:lumMod val="25000"/>
                  </a:schemeClr>
                </a:solidFill>
                <a:latin typeface="Abadi" panose="020B0604020104020204" pitchFamily="34" charset="0"/>
                <a:hlinkClick r:id="rId3"/>
              </a:rPr>
              <a:t>https://github.com/federicoorlandini/IBMDataScience/blob/main/AppliedData%20ScienceCapstone/jupyter-labs-eda-sql-coursera_sqllite.ipynb</a:t>
            </a:r>
            <a:r>
              <a:rPr lang="en-US" sz="20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maps to investigate potential correlation between lunch success rate and the launch site location</a:t>
            </a:r>
          </a:p>
          <a:p>
            <a:pPr lvl="1">
              <a:lnSpc>
                <a:spcPct val="100000"/>
              </a:lnSpc>
              <a:spcBef>
                <a:spcPts val="1400"/>
              </a:spcBef>
            </a:pPr>
            <a:r>
              <a:rPr lang="en-US" sz="1800" dirty="0">
                <a:solidFill>
                  <a:schemeClr val="accent3">
                    <a:lumMod val="25000"/>
                  </a:schemeClr>
                </a:solidFill>
                <a:latin typeface="Abadi" panose="020B0604020104020204" pitchFamily="34" charset="0"/>
              </a:rPr>
              <a:t>We marked each site's location on a map using site's latitude and longitude coordinates using red and green markers and </a:t>
            </a:r>
            <a:r>
              <a:rPr lang="en-US" sz="1800" dirty="0" err="1">
                <a:solidFill>
                  <a:schemeClr val="accent3">
                    <a:lumMod val="25000"/>
                  </a:schemeClr>
                </a:solidFill>
                <a:latin typeface="Abadi" panose="020B0604020104020204" pitchFamily="34" charset="0"/>
              </a:rPr>
              <a:t>MarkerCluster</a:t>
            </a:r>
            <a:r>
              <a:rPr lang="en-US" sz="1800" dirty="0">
                <a:solidFill>
                  <a:schemeClr val="accent3">
                    <a:lumMod val="25000"/>
                  </a:schemeClr>
                </a:solidFill>
                <a:latin typeface="Abadi" panose="020B0604020104020204" pitchFamily="34" charset="0"/>
              </a:rPr>
              <a:t> objects on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We marked the success/failed launches for each site on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We calculated the distances between a launch site to its proximities</a:t>
            </a:r>
          </a:p>
          <a:p>
            <a:pPr>
              <a:lnSpc>
                <a:spcPct val="100000"/>
              </a:lnSpc>
              <a:spcBef>
                <a:spcPts val="1400"/>
              </a:spcBef>
            </a:pPr>
            <a:r>
              <a:rPr lang="en-US" sz="2200" dirty="0">
                <a:solidFill>
                  <a:schemeClr val="accent3">
                    <a:lumMod val="25000"/>
                  </a:schemeClr>
                </a:solidFill>
                <a:latin typeface="Abadi" panose="020B0604020104020204" pitchFamily="34" charset="0"/>
              </a:rPr>
              <a:t>We then used the Haversine’s formula to calculated the distance of the launch sites to various landmark to find answer to the questions of:</a:t>
            </a:r>
          </a:p>
          <a:p>
            <a:pPr lvl="1">
              <a:lnSpc>
                <a:spcPct val="100000"/>
              </a:lnSpc>
              <a:spcBef>
                <a:spcPts val="1400"/>
              </a:spcBef>
            </a:pPr>
            <a:r>
              <a:rPr lang="en-US" sz="1800" dirty="0">
                <a:solidFill>
                  <a:schemeClr val="accent3">
                    <a:lumMod val="25000"/>
                  </a:schemeClr>
                </a:solidFill>
                <a:latin typeface="Abadi" panose="020B0604020104020204" pitchFamily="34" charset="0"/>
              </a:rPr>
              <a:t>How close the launch sites with railways, highways and coastlines?</a:t>
            </a:r>
          </a:p>
          <a:p>
            <a:pPr lvl="1">
              <a:lnSpc>
                <a:spcPct val="100000"/>
              </a:lnSpc>
              <a:spcBef>
                <a:spcPts val="1400"/>
              </a:spcBef>
            </a:pPr>
            <a:r>
              <a:rPr lang="en-US" sz="1800" dirty="0">
                <a:solidFill>
                  <a:schemeClr val="accent3">
                    <a:lumMod val="25000"/>
                  </a:schemeClr>
                </a:solidFill>
                <a:latin typeface="Abadi" panose="020B0604020104020204" pitchFamily="34" charset="0"/>
              </a:rPr>
              <a:t>How close the launch sites with nearby cities?</a:t>
            </a:r>
          </a:p>
          <a:p>
            <a:pPr>
              <a:lnSpc>
                <a:spcPct val="100000"/>
              </a:lnSpc>
              <a:spcBef>
                <a:spcPts val="1400"/>
              </a:spcBef>
            </a:pPr>
            <a:r>
              <a:rPr lang="en-US" sz="1900" dirty="0" err="1">
                <a:solidFill>
                  <a:schemeClr val="accent3">
                    <a:lumMod val="25000"/>
                  </a:schemeClr>
                </a:solidFill>
                <a:latin typeface="Abadi" panose="020B0604020104020204" pitchFamily="34" charset="0"/>
              </a:rPr>
              <a:t>Jupyter</a:t>
            </a:r>
            <a:r>
              <a:rPr lang="en-US" sz="1900" dirty="0">
                <a:solidFill>
                  <a:schemeClr val="accent3">
                    <a:lumMod val="25000"/>
                  </a:schemeClr>
                </a:solidFill>
                <a:latin typeface="Abadi" panose="020B0604020104020204" pitchFamily="34" charset="0"/>
              </a:rPr>
              <a:t> notebook: </a:t>
            </a:r>
            <a:r>
              <a:rPr lang="en-US" sz="1900" dirty="0">
                <a:solidFill>
                  <a:schemeClr val="accent3">
                    <a:lumMod val="25000"/>
                  </a:schemeClr>
                </a:solidFill>
                <a:latin typeface="Abadi" panose="020B0604020104020204" pitchFamily="34" charset="0"/>
                <a:hlinkClick r:id="rId3"/>
              </a:rPr>
              <a:t>https://github.com/federicoorlandini/IBMDataScience/blob/main/AppliedData%20ScienceCapstone/lab_jupyter_launch_site_location.ipynb</a:t>
            </a:r>
            <a:r>
              <a:rPr lang="en-US" sz="1900" dirty="0">
                <a:solidFill>
                  <a:schemeClr val="accent3">
                    <a:lumMod val="25000"/>
                  </a:schemeClr>
                </a:solidFill>
                <a:latin typeface="Abadi" panose="020B0604020104020204" pitchFamily="34" charset="0"/>
              </a:rPr>
              <a:t> </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600822" cy="4351338"/>
          </a:xfrm>
          <a:prstGeom prst="rect">
            <a:avLst/>
          </a:prstGeom>
        </p:spPr>
        <p:txBody>
          <a:bodyPr vert="horz" lIns="91440" tIns="45720" rIns="91440" bIns="45720" rtlCol="0" anchor="t">
            <a:normAutofit lnSpcReduction="10000"/>
          </a:bodyPr>
          <a:lstStyle/>
          <a:p>
            <a:r>
              <a:rPr lang="en-US" sz="1800" b="0" i="0" dirty="0">
                <a:solidFill>
                  <a:srgbClr val="292929"/>
                </a:solidFill>
                <a:effectLst/>
                <a:latin typeface="Abadi" panose="020B0604020104020204" pitchFamily="34" charset="0"/>
              </a:rPr>
              <a:t>We built an interactive dashboard with </a:t>
            </a:r>
            <a:r>
              <a:rPr lang="en-US" sz="1800" b="0" i="0" dirty="0" err="1">
                <a:solidFill>
                  <a:srgbClr val="292929"/>
                </a:solidFill>
                <a:effectLst/>
                <a:latin typeface="Abadi" panose="020B0604020104020204" pitchFamily="34" charset="0"/>
              </a:rPr>
              <a:t>Plotly</a:t>
            </a:r>
            <a:r>
              <a:rPr lang="en-US" sz="1800" b="0" i="0" dirty="0">
                <a:solidFill>
                  <a:srgbClr val="292929"/>
                </a:solidFill>
                <a:effectLst/>
                <a:latin typeface="Abadi" panose="020B0604020104020204" pitchFamily="34" charset="0"/>
              </a:rPr>
              <a:t> dash which allowing the user to analyze the data using a graphical interface.</a:t>
            </a:r>
          </a:p>
          <a:p>
            <a:pPr lvl="1"/>
            <a:r>
              <a:rPr lang="en-US" sz="1400" b="0" i="0" dirty="0">
                <a:solidFill>
                  <a:srgbClr val="292929"/>
                </a:solidFill>
                <a:effectLst/>
                <a:latin typeface="Abadi" panose="020B0604020104020204" pitchFamily="34" charset="0"/>
              </a:rPr>
              <a:t>We plotted pie charts showing the total launches by a certain sites.</a:t>
            </a:r>
          </a:p>
          <a:p>
            <a:pPr lvl="1"/>
            <a:r>
              <a:rPr lang="en-US" sz="1400" b="0" i="0" dirty="0">
                <a:solidFill>
                  <a:srgbClr val="292929"/>
                </a:solidFill>
                <a:effectLst/>
                <a:latin typeface="Abadi" panose="020B0604020104020204" pitchFamily="34" charset="0"/>
              </a:rPr>
              <a:t>We plotted scatter graph showing the relationship with Outcome and Payload </a:t>
            </a:r>
            <a:r>
              <a:rPr lang="en-US" sz="1400" dirty="0">
                <a:solidFill>
                  <a:srgbClr val="292929"/>
                </a:solidFill>
                <a:latin typeface="Abadi" panose="020B0604020104020204" pitchFamily="34" charset="0"/>
              </a:rPr>
              <a:t>Mass (Kg) for the different booster version. </a:t>
            </a:r>
            <a:br>
              <a:rPr lang="en-US" sz="1600" dirty="0"/>
            </a:b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URL python application:</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https://github.com/federicoorlandini/IBMDataScience/blob/main/AppliedData%20ScienceCapstone/spacex_dash_app.py</a:t>
            </a:r>
            <a:r>
              <a:rPr lang="en-US" sz="18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URL screenshots:</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4"/>
              </a:rPr>
              <a:t>https://github.com/federicoorlandini/IBMDataScience/blob/main/AppliedData%20ScienceCapstone/Dashboard%20-%20screenshot%201.PNG</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https://github.com/federicoorlandini/IBMDataScience/blob/main/AppliedData%20ScienceCapstone/Dashboard%20-%20screenshot%202.PNG</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20000"/>
          </a:bodyPr>
          <a:lstStyle/>
          <a:p>
            <a:r>
              <a:rPr lang="en-US" sz="2200" b="0" i="0" dirty="0">
                <a:solidFill>
                  <a:srgbClr val="000000"/>
                </a:solidFill>
                <a:effectLst/>
                <a:latin typeface="Calibri" panose="020F0502020204030204" pitchFamily="34" charset="0"/>
              </a:rPr>
              <a:t>Building the Model</a:t>
            </a:r>
          </a:p>
          <a:p>
            <a:pPr lvl="1"/>
            <a:r>
              <a:rPr lang="en-US" sz="1700" b="0" i="0" dirty="0">
                <a:solidFill>
                  <a:srgbClr val="000000"/>
                </a:solidFill>
                <a:effectLst/>
                <a:latin typeface="Calibri" panose="020F0502020204030204" pitchFamily="34" charset="0"/>
              </a:rPr>
              <a:t>Load the dataset into NumPy and Pandas</a:t>
            </a:r>
          </a:p>
          <a:p>
            <a:pPr lvl="1"/>
            <a:r>
              <a:rPr lang="en-US" sz="1700" b="0" i="0" dirty="0">
                <a:solidFill>
                  <a:srgbClr val="000000"/>
                </a:solidFill>
                <a:effectLst/>
                <a:latin typeface="Calibri" panose="020F0502020204030204" pitchFamily="34" charset="0"/>
              </a:rPr>
              <a:t>Transform the data and then split into training and test datasets</a:t>
            </a:r>
          </a:p>
          <a:p>
            <a:pPr lvl="1"/>
            <a:r>
              <a:rPr lang="en-US" sz="1700" b="0" i="0" dirty="0">
                <a:solidFill>
                  <a:srgbClr val="000000"/>
                </a:solidFill>
                <a:effectLst/>
                <a:latin typeface="Calibri" panose="020F0502020204030204" pitchFamily="34" charset="0"/>
              </a:rPr>
              <a:t>Select which type of ML algorithm to use</a:t>
            </a:r>
          </a:p>
          <a:p>
            <a:pPr lvl="1"/>
            <a:r>
              <a:rPr lang="en-US" sz="1700" b="0" i="0" dirty="0">
                <a:solidFill>
                  <a:srgbClr val="000000"/>
                </a:solidFill>
                <a:effectLst/>
                <a:latin typeface="Calibri" panose="020F0502020204030204" pitchFamily="34" charset="0"/>
              </a:rPr>
              <a:t>Set up </a:t>
            </a:r>
            <a:r>
              <a:rPr lang="en-US" sz="1700" b="0" i="0" dirty="0" err="1">
                <a:solidFill>
                  <a:srgbClr val="000000"/>
                </a:solidFill>
                <a:effectLst/>
                <a:latin typeface="Calibri" panose="020F0502020204030204" pitchFamily="34" charset="0"/>
              </a:rPr>
              <a:t>GridSearchCV</a:t>
            </a:r>
            <a:r>
              <a:rPr lang="en-US" sz="1700" b="0" i="0" dirty="0">
                <a:solidFill>
                  <a:srgbClr val="000000"/>
                </a:solidFill>
                <a:effectLst/>
                <a:latin typeface="Calibri" panose="020F0502020204030204" pitchFamily="34" charset="0"/>
              </a:rPr>
              <a:t> to optimize the hyperparameters and fit the dataset</a:t>
            </a:r>
          </a:p>
          <a:p>
            <a:r>
              <a:rPr lang="en-US" sz="2200" b="0" i="0" dirty="0">
                <a:solidFill>
                  <a:srgbClr val="000000"/>
                </a:solidFill>
                <a:effectLst/>
                <a:latin typeface="Calibri" panose="020F0502020204030204" pitchFamily="34" charset="0"/>
              </a:rPr>
              <a:t>Evaluating the Model</a:t>
            </a:r>
          </a:p>
          <a:p>
            <a:pPr lvl="1"/>
            <a:r>
              <a:rPr lang="en-US" sz="1700" b="0" i="0" dirty="0">
                <a:solidFill>
                  <a:srgbClr val="000000"/>
                </a:solidFill>
                <a:effectLst/>
                <a:latin typeface="Calibri" panose="020F0502020204030204" pitchFamily="34" charset="0"/>
              </a:rPr>
              <a:t>Check the accuracy for each model</a:t>
            </a:r>
          </a:p>
          <a:p>
            <a:pPr lvl="1"/>
            <a:r>
              <a:rPr lang="en-US" sz="1700" b="0" i="0" dirty="0">
                <a:solidFill>
                  <a:srgbClr val="000000"/>
                </a:solidFill>
                <a:effectLst/>
                <a:latin typeface="Calibri" panose="020F0502020204030204" pitchFamily="34" charset="0"/>
              </a:rPr>
              <a:t>Get tuned hyperparameters for each type of algorithms.</a:t>
            </a:r>
          </a:p>
          <a:p>
            <a:pPr lvl="1"/>
            <a:r>
              <a:rPr lang="en-US" sz="1700" dirty="0">
                <a:solidFill>
                  <a:srgbClr val="000000"/>
                </a:solidFill>
                <a:latin typeface="Calibri" panose="020F0502020204030204" pitchFamily="34" charset="0"/>
              </a:rPr>
              <a:t>P</a:t>
            </a:r>
            <a:r>
              <a:rPr lang="en-US" sz="1700" b="0" i="0" dirty="0">
                <a:solidFill>
                  <a:srgbClr val="000000"/>
                </a:solidFill>
                <a:effectLst/>
                <a:latin typeface="Calibri" panose="020F0502020204030204" pitchFamily="34" charset="0"/>
              </a:rPr>
              <a:t>lot the confusion matrix</a:t>
            </a:r>
            <a:r>
              <a:rPr lang="en-US" sz="900" dirty="0"/>
              <a:t> </a:t>
            </a:r>
          </a:p>
          <a:p>
            <a:r>
              <a:rPr lang="en-US" sz="2200" b="0" i="0" dirty="0">
                <a:solidFill>
                  <a:srgbClr val="000000"/>
                </a:solidFill>
                <a:effectLst/>
                <a:latin typeface="Calibri" panose="020F0502020204030204" pitchFamily="34" charset="0"/>
              </a:rPr>
              <a:t>Improving the Model</a:t>
            </a:r>
          </a:p>
          <a:p>
            <a:pPr lvl="1"/>
            <a:r>
              <a:rPr lang="en-US" sz="1700" b="0" i="0" dirty="0">
                <a:solidFill>
                  <a:srgbClr val="000000"/>
                </a:solidFill>
                <a:effectLst/>
                <a:latin typeface="Calibri" panose="020F0502020204030204" pitchFamily="34" charset="0"/>
              </a:rPr>
              <a:t>Use Feature Engineering and Algorithm Tuning</a:t>
            </a:r>
            <a:r>
              <a:rPr lang="en-US" sz="800" dirty="0"/>
              <a:t> </a:t>
            </a:r>
          </a:p>
          <a:p>
            <a:r>
              <a:rPr lang="en-US" sz="2200" b="0" i="0" dirty="0">
                <a:solidFill>
                  <a:srgbClr val="000000"/>
                </a:solidFill>
                <a:effectLst/>
                <a:latin typeface="Calibri" panose="020F0502020204030204" pitchFamily="34" charset="0"/>
              </a:rPr>
              <a:t>Find the Best Model</a:t>
            </a:r>
          </a:p>
          <a:p>
            <a:pPr lvl="1"/>
            <a:r>
              <a:rPr lang="en-US" sz="1700" b="0" i="0" dirty="0">
                <a:solidFill>
                  <a:srgbClr val="000000"/>
                </a:solidFill>
                <a:effectLst/>
                <a:latin typeface="Calibri" panose="020F0502020204030204" pitchFamily="34" charset="0"/>
              </a:rPr>
              <a:t>The model with the best accuracy score will be the best performing model</a:t>
            </a:r>
            <a:r>
              <a:rPr lang="en-US" sz="600" dirty="0"/>
              <a:t> </a:t>
            </a:r>
            <a:endParaRPr lang="en-US" sz="1000" dirty="0"/>
          </a:p>
          <a:p>
            <a:pPr>
              <a:lnSpc>
                <a:spcPct val="100000"/>
              </a:lnSpc>
              <a:spcBef>
                <a:spcPts val="1400"/>
              </a:spcBef>
            </a:pPr>
            <a:r>
              <a:rPr lang="en-US" sz="1900" dirty="0">
                <a:solidFill>
                  <a:schemeClr val="accent3">
                    <a:lumMod val="25000"/>
                  </a:schemeClr>
                </a:solidFill>
                <a:latin typeface="Abadi" panose="020B0604020104020204" pitchFamily="34" charset="0"/>
              </a:rPr>
              <a:t>URL </a:t>
            </a:r>
            <a:r>
              <a:rPr lang="en-US" sz="1900" dirty="0" err="1">
                <a:solidFill>
                  <a:schemeClr val="accent3">
                    <a:lumMod val="25000"/>
                  </a:schemeClr>
                </a:solidFill>
                <a:latin typeface="Abadi" panose="020B0604020104020204" pitchFamily="34" charset="0"/>
              </a:rPr>
              <a:t>Jupyter</a:t>
            </a:r>
            <a:r>
              <a:rPr lang="en-US" sz="1900" dirty="0">
                <a:solidFill>
                  <a:schemeClr val="accent3">
                    <a:lumMod val="25000"/>
                  </a:schemeClr>
                </a:solidFill>
                <a:latin typeface="Abadi" panose="020B0604020104020204" pitchFamily="34" charset="0"/>
              </a:rPr>
              <a:t> notebook: </a:t>
            </a:r>
            <a:r>
              <a:rPr lang="en-US" sz="1900" dirty="0">
                <a:solidFill>
                  <a:schemeClr val="accent3">
                    <a:lumMod val="25000"/>
                  </a:schemeClr>
                </a:solidFill>
                <a:latin typeface="Abadi" panose="020B0604020104020204" pitchFamily="34" charset="0"/>
                <a:hlinkClick r:id="rId3"/>
              </a:rPr>
              <a:t>https://github.com/federicoorlandini/IBMDataScience/blob/main/AppliedData%20ScienceCapstone/SpaceX_Machine_Learning_Prediction_Part_5.jupyterlite.ipynb</a:t>
            </a:r>
            <a:r>
              <a:rPr lang="en-US" sz="19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11986"/>
            <a:ext cx="3932238" cy="3811588"/>
          </a:xfrm>
          <a:prstGeom prst="rect">
            <a:avLst/>
          </a:prstGeom>
        </p:spPr>
        <p:txBody>
          <a:bodyPr>
            <a:normAutofit/>
          </a:bodyPr>
          <a:lstStyle/>
          <a:p>
            <a:pPr marL="0" indent="0">
              <a:lnSpc>
                <a:spcPct val="100000"/>
              </a:lnSpc>
              <a:spcBef>
                <a:spcPts val="1400"/>
              </a:spcBef>
              <a:buNone/>
            </a:pPr>
            <a:r>
              <a:rPr lang="en-US" sz="2400" b="0" i="0" dirty="0">
                <a:solidFill>
                  <a:srgbClr val="292929"/>
                </a:solidFill>
                <a:effectLst/>
                <a:latin typeface="Abadi" panose="020B0604020104020204" pitchFamily="34" charset="0"/>
              </a:rPr>
              <a:t>This scatter plot shows that the larger the flights amount of the launch site, the greater the success rate will be</a:t>
            </a:r>
            <a:r>
              <a:rPr lang="en-US" sz="2400" dirty="0">
                <a:solidFill>
                  <a:srgbClr val="292929"/>
                </a:solidFill>
                <a:latin typeface="Abadi" panose="020B0604020104020204" pitchFamily="34" charset="0"/>
              </a:rPr>
              <a:t>, even if site CCAFS SLC40 shows the least pattern of this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2E6977D-C6F0-BF69-DBF3-45981C2DD8A2}"/>
              </a:ext>
            </a:extLst>
          </p:cNvPr>
          <p:cNvPicPr>
            <a:picLocks noChangeAspect="1"/>
          </p:cNvPicPr>
          <p:nvPr/>
        </p:nvPicPr>
        <p:blipFill>
          <a:blip r:embed="rId3"/>
          <a:stretch>
            <a:fillRect/>
          </a:stretch>
        </p:blipFill>
        <p:spPr>
          <a:xfrm>
            <a:off x="5128324" y="1410450"/>
            <a:ext cx="5885359" cy="501676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scatter plot shows that the success rate is higher if the Payload Mass is greater than 7000 kg.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E773423-21B9-6EF4-305B-C0004AD1473C}"/>
              </a:ext>
            </a:extLst>
          </p:cNvPr>
          <p:cNvPicPr>
            <a:picLocks noChangeAspect="1"/>
          </p:cNvPicPr>
          <p:nvPr/>
        </p:nvPicPr>
        <p:blipFill>
          <a:blip r:embed="rId3"/>
          <a:stretch>
            <a:fillRect/>
          </a:stretch>
        </p:blipFill>
        <p:spPr>
          <a:xfrm>
            <a:off x="5750050" y="1514060"/>
            <a:ext cx="5291218" cy="480529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3205"/>
            <a:ext cx="4404417" cy="4904005"/>
          </a:xfrm>
          <a:prstGeom prst="rect">
            <a:avLst/>
          </a:prstGeom>
        </p:spPr>
        <p:txBody>
          <a:bodyPr>
            <a:normAutofit lnSpcReduction="10000"/>
          </a:bodyPr>
          <a:lstStyle/>
          <a:p>
            <a:r>
              <a:rPr lang="en-US" sz="2400" b="0" i="0" dirty="0">
                <a:solidFill>
                  <a:srgbClr val="000000"/>
                </a:solidFill>
                <a:effectLst/>
                <a:latin typeface="Calibri" panose="020F0502020204030204" pitchFamily="34" charset="0"/>
              </a:rPr>
              <a:t>This bra graph shows the correlation between the orbits and the landing outcomes. The figure shows that some orbits has 100% success rate such as SSO, HEO, GEO AND ES-L1 while SO orbit produced 0% rate of success.</a:t>
            </a:r>
          </a:p>
          <a:p>
            <a:r>
              <a:rPr lang="en-US" sz="2400" b="0" i="0" dirty="0">
                <a:solidFill>
                  <a:srgbClr val="000000"/>
                </a:solidFill>
                <a:effectLst/>
                <a:latin typeface="Calibri" panose="020F0502020204030204" pitchFamily="34" charset="0"/>
              </a:rPr>
              <a:t>However some of this orbits has only 1 occurrence such as GEO, SO, HEO and ES-L1 which mean that we need more data to enrich our dataset to see pattern or trend before we draw any conclusion.</a:t>
            </a:r>
            <a:r>
              <a:rPr lang="en-US" sz="2000" dirty="0"/>
              <a:t> </a:t>
            </a:r>
            <a:br>
              <a:rPr lang="en-US" sz="1600" dirty="0"/>
            </a:b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B17B946-DEB4-B2A4-12D8-6C8ABC48C769}"/>
              </a:ext>
            </a:extLst>
          </p:cNvPr>
          <p:cNvPicPr>
            <a:picLocks noChangeAspect="1"/>
          </p:cNvPicPr>
          <p:nvPr/>
        </p:nvPicPr>
        <p:blipFill>
          <a:blip r:embed="rId3"/>
          <a:stretch>
            <a:fillRect/>
          </a:stretch>
        </p:blipFill>
        <p:spPr>
          <a:xfrm>
            <a:off x="5320448" y="1481416"/>
            <a:ext cx="5877770" cy="454415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07269"/>
            <a:ext cx="3932238" cy="4418304"/>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scatter plot shows that in general larger the flight number on each orbits, the greater the success rate.</a:t>
            </a: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the GTO orbit seems to be the exception since it doesn’t show the same trend.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Some of the orbit types have only one occurrence of data and they should be excluded by the statement as a bigger data set is needed</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C38AE7D3-2669-3CBC-DE6A-569928F05C42}"/>
              </a:ext>
            </a:extLst>
          </p:cNvPr>
          <p:cNvPicPr>
            <a:picLocks noChangeAspect="1"/>
          </p:cNvPicPr>
          <p:nvPr/>
        </p:nvPicPr>
        <p:blipFill>
          <a:blip r:embed="rId3"/>
          <a:stretch>
            <a:fillRect/>
          </a:stretch>
        </p:blipFill>
        <p:spPr>
          <a:xfrm>
            <a:off x="5218616" y="1329283"/>
            <a:ext cx="6239356" cy="469629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With heavier payloads the successful landing or positive landing rate are more for Polar, LEO and ISS, while it has negative impact on MEO and VLEO orbit. </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For GTO we cannot distinguish this well as both positive landing rate and negative landing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1431C67-D500-97F2-5ABF-E3EA3828520E}"/>
              </a:ext>
            </a:extLst>
          </p:cNvPr>
          <p:cNvPicPr>
            <a:picLocks noChangeAspect="1"/>
          </p:cNvPicPr>
          <p:nvPr/>
        </p:nvPicPr>
        <p:blipFill>
          <a:blip r:embed="rId3"/>
          <a:stretch>
            <a:fillRect/>
          </a:stretch>
        </p:blipFill>
        <p:spPr>
          <a:xfrm>
            <a:off x="5071460" y="1418665"/>
            <a:ext cx="6248732" cy="460690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1800" b="0" i="0" dirty="0">
                <a:solidFill>
                  <a:srgbClr val="000000"/>
                </a:solidFill>
                <a:effectLst/>
                <a:latin typeface="Calibri" panose="020F0502020204030204" pitchFamily="34" charset="0"/>
              </a:rPr>
              <a:t>This figures clearly shows the increasing trend from the year 2013 until 2020, with a slightly decrease in 2018.</a:t>
            </a:r>
          </a:p>
          <a:p>
            <a:pPr marL="0" indent="0">
              <a:lnSpc>
                <a:spcPct val="100000"/>
              </a:lnSpc>
              <a:spcBef>
                <a:spcPts val="1400"/>
              </a:spcBef>
              <a:buNone/>
            </a:pPr>
            <a:r>
              <a:rPr lang="en-US" sz="1800" dirty="0">
                <a:solidFill>
                  <a:srgbClr val="000000"/>
                </a:solidFill>
                <a:latin typeface="Calibri" panose="020F0502020204030204" pitchFamily="34" charset="0"/>
              </a:rPr>
              <a:t>However, the launch success rate in the last years is close to 100%.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9F5A010-B049-5689-8A8C-5D76C5CCBCFE}"/>
              </a:ext>
            </a:extLst>
          </p:cNvPr>
          <p:cNvPicPr>
            <a:picLocks noChangeAspect="1"/>
          </p:cNvPicPr>
          <p:nvPr/>
        </p:nvPicPr>
        <p:blipFill>
          <a:blip r:embed="rId3"/>
          <a:stretch>
            <a:fillRect/>
          </a:stretch>
        </p:blipFill>
        <p:spPr>
          <a:xfrm>
            <a:off x="5213062" y="1349206"/>
            <a:ext cx="6072549" cy="467636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 the list of all the launch site names loading the dataset in a relational database (SQLite) and using the SQL DISTINCT statement to retrieve the list: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3124D27-7B00-799B-B541-5F932419FAD4}"/>
              </a:ext>
            </a:extLst>
          </p:cNvPr>
          <p:cNvPicPr>
            <a:picLocks noChangeAspect="1"/>
          </p:cNvPicPr>
          <p:nvPr/>
        </p:nvPicPr>
        <p:blipFill rotWithShape="1">
          <a:blip r:embed="rId3"/>
          <a:srcRect t="12425"/>
          <a:stretch/>
        </p:blipFill>
        <p:spPr>
          <a:xfrm>
            <a:off x="1454018" y="3167875"/>
            <a:ext cx="6210300" cy="675668"/>
          </a:xfrm>
          <a:prstGeom prst="rect">
            <a:avLst/>
          </a:prstGeom>
        </p:spPr>
      </p:pic>
      <p:pic>
        <p:nvPicPr>
          <p:cNvPr id="8" name="Picture 7">
            <a:extLst>
              <a:ext uri="{FF2B5EF4-FFF2-40B4-BE49-F238E27FC236}">
                <a16:creationId xmlns:a16="http://schemas.microsoft.com/office/drawing/2014/main" id="{8A0C8FD5-9572-EDF6-FF98-C4F8748589C3}"/>
              </a:ext>
            </a:extLst>
          </p:cNvPr>
          <p:cNvPicPr>
            <a:picLocks noChangeAspect="1"/>
          </p:cNvPicPr>
          <p:nvPr/>
        </p:nvPicPr>
        <p:blipFill>
          <a:blip r:embed="rId4"/>
          <a:stretch>
            <a:fillRect/>
          </a:stretch>
        </p:blipFill>
        <p:spPr>
          <a:xfrm>
            <a:off x="1454018" y="4581469"/>
            <a:ext cx="1495425" cy="193357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96577" y="1656677"/>
            <a:ext cx="10198846" cy="92515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dataset data imported in the relational database, we also found the list of the first 5 names of the launch sites where the site name begin with ‘CCA’. We used the combination of the LIKE statement and the wildcard ‘%’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49A51D2-E347-D0D2-3C0A-A657CF2FFB9F}"/>
              </a:ext>
            </a:extLst>
          </p:cNvPr>
          <p:cNvPicPr>
            <a:picLocks noChangeAspect="1"/>
          </p:cNvPicPr>
          <p:nvPr/>
        </p:nvPicPr>
        <p:blipFill>
          <a:blip r:embed="rId3"/>
          <a:stretch>
            <a:fillRect/>
          </a:stretch>
        </p:blipFill>
        <p:spPr>
          <a:xfrm>
            <a:off x="996577" y="2721685"/>
            <a:ext cx="10198846" cy="368310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019" y="1935011"/>
            <a:ext cx="10687961" cy="111121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were also able to calculate the total amount of Payload Mass (in Kg) that have been carried by boosters launched by NASA (CRS) using the SUM() </a:t>
            </a:r>
            <a:r>
              <a:rPr lang="en-US" sz="2200" dirty="0" err="1">
                <a:solidFill>
                  <a:schemeClr val="accent3">
                    <a:lumMod val="25000"/>
                  </a:schemeClr>
                </a:solidFill>
                <a:latin typeface="Abadi" panose="020B0604020104020204" pitchFamily="34" charset="0"/>
              </a:rPr>
              <a:t>fucntion</a:t>
            </a:r>
            <a:r>
              <a:rPr lang="en-US" sz="2200" dirty="0">
                <a:solidFill>
                  <a:schemeClr val="accent3">
                    <a:lumMod val="25000"/>
                  </a:schemeClr>
                </a:solidFill>
                <a:latin typeface="Abadi" panose="020B0604020104020204" pitchFamily="34" charset="0"/>
              </a:rPr>
              <a:t> to sum all the payloads in the result set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4B3A6F5-EC09-0A77-E395-0C7309A37233}"/>
              </a:ext>
            </a:extLst>
          </p:cNvPr>
          <p:cNvPicPr>
            <a:picLocks noChangeAspect="1"/>
          </p:cNvPicPr>
          <p:nvPr/>
        </p:nvPicPr>
        <p:blipFill>
          <a:blip r:embed="rId3"/>
          <a:stretch>
            <a:fillRect/>
          </a:stretch>
        </p:blipFill>
        <p:spPr>
          <a:xfrm>
            <a:off x="792270" y="3429000"/>
            <a:ext cx="10687961" cy="219545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83790" cy="162599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F9 v1.1 is equal to 2534,67 Kg using the AVG() function to compute the average and the LIKE statement with wildcard ‘%’ to filter the data</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921349D-1BFB-DAC9-4054-9EE9FCB6FBA4}"/>
              </a:ext>
            </a:extLst>
          </p:cNvPr>
          <p:cNvPicPr>
            <a:picLocks noChangeAspect="1"/>
          </p:cNvPicPr>
          <p:nvPr/>
        </p:nvPicPr>
        <p:blipFill>
          <a:blip r:embed="rId3"/>
          <a:stretch>
            <a:fillRect/>
          </a:stretch>
        </p:blipFill>
        <p:spPr>
          <a:xfrm>
            <a:off x="770010" y="3263917"/>
            <a:ext cx="10515600" cy="228238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a:t>
            </a:r>
            <a:r>
              <a:rPr lang="en-US" sz="2200" dirty="0" err="1">
                <a:solidFill>
                  <a:schemeClr val="accent3">
                    <a:lumMod val="25000"/>
                  </a:schemeClr>
                </a:solidFill>
                <a:latin typeface="Abadi"/>
              </a:rPr>
              <a:t>succesful</a:t>
            </a:r>
            <a:r>
              <a:rPr lang="en-US" sz="2200" dirty="0">
                <a:solidFill>
                  <a:schemeClr val="accent3">
                    <a:lumMod val="25000"/>
                  </a:schemeClr>
                </a:solidFill>
                <a:latin typeface="Abadi"/>
              </a:rPr>
              <a:t> landing outcome in ground pad was achieved on the 22nd December 2015, using the MIN() function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5D61BCF-ED88-EFDB-BBC1-C5BB5F276D50}"/>
              </a:ext>
            </a:extLst>
          </p:cNvPr>
          <p:cNvPicPr>
            <a:picLocks noChangeAspect="1"/>
          </p:cNvPicPr>
          <p:nvPr/>
        </p:nvPicPr>
        <p:blipFill>
          <a:blip r:embed="rId3"/>
          <a:stretch>
            <a:fillRect/>
          </a:stretch>
        </p:blipFill>
        <p:spPr>
          <a:xfrm>
            <a:off x="912886" y="3004800"/>
            <a:ext cx="10229850" cy="25050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615971"/>
            <a:ext cx="11009613" cy="50107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600"/>
              </a:spcBef>
            </a:pPr>
            <a:r>
              <a:rPr lang="en-US" sz="1800" dirty="0">
                <a:solidFill>
                  <a:schemeClr val="accent3">
                    <a:lumMod val="25000"/>
                  </a:schemeClr>
                </a:solidFill>
                <a:latin typeface="Abadi" panose="020B0604020104020204" pitchFamily="34" charset="0"/>
              </a:rPr>
              <a:t>Data Collection through API and Web Scraping</a:t>
            </a:r>
          </a:p>
          <a:p>
            <a:pPr lvl="1">
              <a:lnSpc>
                <a:spcPct val="100000"/>
              </a:lnSpc>
              <a:spcBef>
                <a:spcPts val="6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6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6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6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6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6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600"/>
              </a:spcBef>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600"/>
              </a:spcBef>
            </a:pPr>
            <a:r>
              <a:rPr lang="en-US" sz="1800" dirty="0">
                <a:solidFill>
                  <a:schemeClr val="accent3">
                    <a:lumMod val="25000"/>
                  </a:schemeClr>
                </a:solidFill>
                <a:latin typeface="Abadi" panose="020B0604020104020204" pitchFamily="34" charset="0"/>
              </a:rPr>
              <a:t>Predictive Analytics result from Machine Learning Lab</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6684"/>
            <a:ext cx="9745589" cy="917575"/>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This is the list of the names of boosters which have successfully landed on drone ship and had payload mass greater than 4000 but less than 6000, using the BETWEEN statement in the WHERE condition</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C85C2E2-A181-22C1-4136-614D00C73AD0}"/>
              </a:ext>
            </a:extLst>
          </p:cNvPr>
          <p:cNvPicPr>
            <a:picLocks noChangeAspect="1"/>
          </p:cNvPicPr>
          <p:nvPr/>
        </p:nvPicPr>
        <p:blipFill>
          <a:blip r:embed="rId3"/>
          <a:stretch>
            <a:fillRect/>
          </a:stretch>
        </p:blipFill>
        <p:spPr>
          <a:xfrm>
            <a:off x="909859" y="2608562"/>
            <a:ext cx="9976879" cy="348203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85079" y="1610472"/>
            <a:ext cx="9745589" cy="627119"/>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number of successful and failure mission outcomes, using the wildcard ‘%’ in the WHERE SQL statement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6">
            <a:extLst>
              <a:ext uri="{FF2B5EF4-FFF2-40B4-BE49-F238E27FC236}">
                <a16:creationId xmlns:a16="http://schemas.microsoft.com/office/drawing/2014/main" id="{A551B034-95F0-6FD3-2F8E-6F22AAF8D296}"/>
              </a:ext>
            </a:extLst>
          </p:cNvPr>
          <p:cNvPicPr>
            <a:picLocks noChangeAspect="1"/>
          </p:cNvPicPr>
          <p:nvPr/>
        </p:nvPicPr>
        <p:blipFill>
          <a:blip r:embed="rId4"/>
          <a:stretch>
            <a:fillRect/>
          </a:stretch>
        </p:blipFill>
        <p:spPr>
          <a:xfrm>
            <a:off x="1145367" y="2237591"/>
            <a:ext cx="9425012" cy="424870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41471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listed the names of the booster which have carried the maximum payload mass, using a sub-query and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79E85DB9-BB33-07F7-C5CE-9FD592C4C98D}"/>
              </a:ext>
            </a:extLst>
          </p:cNvPr>
          <p:cNvPicPr>
            <a:picLocks noChangeAspect="1"/>
          </p:cNvPicPr>
          <p:nvPr/>
        </p:nvPicPr>
        <p:blipFill>
          <a:blip r:embed="rId3"/>
          <a:stretch>
            <a:fillRect/>
          </a:stretch>
        </p:blipFill>
        <p:spPr>
          <a:xfrm>
            <a:off x="4433524" y="1431352"/>
            <a:ext cx="7054270" cy="488799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7298"/>
            <a:ext cx="10545689" cy="1235757"/>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We retrieved the list of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in the year 2015, including the booster versions, and launch site names. Since the SQLite hasn’t a </a:t>
            </a:r>
            <a:r>
              <a:rPr lang="en-US" sz="2200" dirty="0" err="1">
                <a:solidFill>
                  <a:schemeClr val="accent3">
                    <a:lumMod val="25000"/>
                  </a:schemeClr>
                </a:solidFill>
                <a:latin typeface="Abadi"/>
              </a:rPr>
              <a:t>MounthName</a:t>
            </a:r>
            <a:r>
              <a:rPr lang="en-US" sz="2200" dirty="0">
                <a:solidFill>
                  <a:schemeClr val="accent3">
                    <a:lumMod val="25000"/>
                  </a:schemeClr>
                </a:solidFill>
                <a:latin typeface="Abadi"/>
              </a:rPr>
              <a:t>() function natively, we used the </a:t>
            </a:r>
            <a:r>
              <a:rPr lang="en-US" sz="2200" dirty="0" err="1">
                <a:solidFill>
                  <a:schemeClr val="accent3">
                    <a:lumMod val="25000"/>
                  </a:schemeClr>
                </a:solidFill>
                <a:latin typeface="Abadi"/>
              </a:rPr>
              <a:t>sustr</a:t>
            </a:r>
            <a:r>
              <a:rPr lang="en-US" sz="2200" dirty="0">
                <a:solidFill>
                  <a:schemeClr val="accent3">
                    <a:lumMod val="25000"/>
                  </a:schemeClr>
                </a:solidFill>
                <a:latin typeface="Abadi"/>
              </a:rPr>
              <a:t>(Date, 0, 5) to extract the year from the date field</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F213C03-64D5-9473-7FA4-F959E8E87DF1}"/>
              </a:ext>
            </a:extLst>
          </p:cNvPr>
          <p:cNvPicPr>
            <a:picLocks noChangeAspect="1"/>
          </p:cNvPicPr>
          <p:nvPr/>
        </p:nvPicPr>
        <p:blipFill>
          <a:blip r:embed="rId3"/>
          <a:stretch>
            <a:fillRect/>
          </a:stretch>
        </p:blipFill>
        <p:spPr>
          <a:xfrm>
            <a:off x="876300" y="2740064"/>
            <a:ext cx="10439400" cy="32385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1848"/>
            <a:ext cx="5232757" cy="464511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ranked the count of landing outcomes between the date 2010-06-04 and 2017-03-20, sorting the list in descending order using the BETWEEN statement to filter the data and the GROUP BY statement and COUNT() function to count the number of records for each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value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4706660-9ECC-D9C4-F939-2AC5B73E3A42}"/>
              </a:ext>
            </a:extLst>
          </p:cNvPr>
          <p:cNvPicPr>
            <a:picLocks noChangeAspect="1"/>
          </p:cNvPicPr>
          <p:nvPr/>
        </p:nvPicPr>
        <p:blipFill>
          <a:blip r:embed="rId3"/>
          <a:stretch>
            <a:fillRect/>
          </a:stretch>
        </p:blipFill>
        <p:spPr>
          <a:xfrm>
            <a:off x="6278379" y="1531848"/>
            <a:ext cx="5143611" cy="44937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718046"/>
            <a:ext cx="3748202" cy="431699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the Folio map marker feature to show the location of all the launch sites on a global map</a:t>
            </a:r>
          </a:p>
          <a:p>
            <a:pPr>
              <a:lnSpc>
                <a:spcPct val="100000"/>
              </a:lnSpc>
              <a:spcBef>
                <a:spcPts val="1400"/>
              </a:spcBef>
            </a:pPr>
            <a:r>
              <a:rPr lang="en-US" sz="2200" dirty="0">
                <a:solidFill>
                  <a:schemeClr val="accent3">
                    <a:lumMod val="25000"/>
                  </a:schemeClr>
                </a:solidFill>
                <a:latin typeface="Abadi"/>
              </a:rPr>
              <a:t>All the launch sites are located in the United Stated, on the west and east coast</a:t>
            </a:r>
            <a:endParaRPr lang="en-US" dirty="0">
              <a:solidFill>
                <a:schemeClr val="accent3">
                  <a:lumMod val="25000"/>
                </a:schemeClr>
              </a:solidFil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for all the launch sites</a:t>
            </a:r>
          </a:p>
        </p:txBody>
      </p:sp>
      <p:pic>
        <p:nvPicPr>
          <p:cNvPr id="6" name="Picture 5">
            <a:extLst>
              <a:ext uri="{FF2B5EF4-FFF2-40B4-BE49-F238E27FC236}">
                <a16:creationId xmlns:a16="http://schemas.microsoft.com/office/drawing/2014/main" id="{49AEDCB0-1E31-3620-BF41-6AA7C43370E8}"/>
              </a:ext>
            </a:extLst>
          </p:cNvPr>
          <p:cNvPicPr>
            <a:picLocks noChangeAspect="1"/>
          </p:cNvPicPr>
          <p:nvPr/>
        </p:nvPicPr>
        <p:blipFill>
          <a:blip r:embed="rId3"/>
          <a:stretch>
            <a:fillRect/>
          </a:stretch>
        </p:blipFill>
        <p:spPr>
          <a:xfrm>
            <a:off x="4597802" y="1699707"/>
            <a:ext cx="6860170" cy="420086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6190188" cy="408032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We added additional details to the location on the global map, for each location</a:t>
            </a:r>
          </a:p>
          <a:p>
            <a:pPr lvl="1">
              <a:lnSpc>
                <a:spcPct val="100000"/>
              </a:lnSpc>
              <a:spcBef>
                <a:spcPts val="1400"/>
              </a:spcBef>
            </a:pPr>
            <a:r>
              <a:rPr lang="en-US" dirty="0">
                <a:solidFill>
                  <a:schemeClr val="accent3">
                    <a:lumMod val="25000"/>
                  </a:schemeClr>
                </a:solidFill>
                <a:latin typeface="Abadi"/>
                <a:ea typeface="+mn-lt"/>
                <a:cs typeface="+mn-lt"/>
              </a:rPr>
              <a:t>Icon indicating the overall number of launch attempts for the specific launch site</a:t>
            </a:r>
          </a:p>
          <a:p>
            <a:pPr lvl="1">
              <a:lnSpc>
                <a:spcPct val="100000"/>
              </a:lnSpc>
              <a:spcBef>
                <a:spcPts val="1400"/>
              </a:spcBef>
            </a:pPr>
            <a:r>
              <a:rPr lang="en-US" dirty="0">
                <a:solidFill>
                  <a:schemeClr val="accent3">
                    <a:lumMod val="25000"/>
                  </a:schemeClr>
                </a:solidFill>
                <a:latin typeface="Abadi"/>
                <a:ea typeface="+mn-lt"/>
                <a:cs typeface="+mn-lt"/>
              </a:rPr>
              <a:t>The icon representation for each launch with:</a:t>
            </a:r>
          </a:p>
          <a:p>
            <a:pPr lvl="2">
              <a:lnSpc>
                <a:spcPct val="100000"/>
              </a:lnSpc>
              <a:spcBef>
                <a:spcPts val="1400"/>
              </a:spcBef>
            </a:pPr>
            <a:r>
              <a:rPr lang="en-US" dirty="0">
                <a:solidFill>
                  <a:schemeClr val="accent3">
                    <a:lumMod val="25000"/>
                  </a:schemeClr>
                </a:solidFill>
                <a:latin typeface="Abadi"/>
                <a:ea typeface="+mn-lt"/>
                <a:cs typeface="+mn-lt"/>
              </a:rPr>
              <a:t>A green icon in case of a successful result</a:t>
            </a:r>
          </a:p>
          <a:p>
            <a:pPr lvl="2">
              <a:lnSpc>
                <a:spcPct val="100000"/>
              </a:lnSpc>
              <a:spcBef>
                <a:spcPts val="1400"/>
              </a:spcBef>
            </a:pPr>
            <a:r>
              <a:rPr lang="en-US" dirty="0">
                <a:solidFill>
                  <a:schemeClr val="accent3">
                    <a:lumMod val="25000"/>
                  </a:schemeClr>
                </a:solidFill>
                <a:latin typeface="Abadi"/>
                <a:ea typeface="+mn-lt"/>
                <a:cs typeface="+mn-lt"/>
              </a:rPr>
              <a:t>A red icon in case of an unsuccessful result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details</a:t>
            </a:r>
          </a:p>
        </p:txBody>
      </p:sp>
      <p:pic>
        <p:nvPicPr>
          <p:cNvPr id="4" name="Picture 3">
            <a:extLst>
              <a:ext uri="{FF2B5EF4-FFF2-40B4-BE49-F238E27FC236}">
                <a16:creationId xmlns:a16="http://schemas.microsoft.com/office/drawing/2014/main" id="{84C0FDC7-8FDA-737C-8289-F9980D9D6AF3}"/>
              </a:ext>
            </a:extLst>
          </p:cNvPr>
          <p:cNvPicPr>
            <a:picLocks noChangeAspect="1"/>
          </p:cNvPicPr>
          <p:nvPr/>
        </p:nvPicPr>
        <p:blipFill>
          <a:blip r:embed="rId3"/>
          <a:stretch>
            <a:fillRect/>
          </a:stretch>
        </p:blipFill>
        <p:spPr>
          <a:xfrm>
            <a:off x="7104530" y="1388857"/>
            <a:ext cx="3103722" cy="2284339"/>
          </a:xfrm>
          <a:prstGeom prst="rect">
            <a:avLst/>
          </a:prstGeom>
        </p:spPr>
      </p:pic>
      <p:pic>
        <p:nvPicPr>
          <p:cNvPr id="7" name="Picture 6">
            <a:extLst>
              <a:ext uri="{FF2B5EF4-FFF2-40B4-BE49-F238E27FC236}">
                <a16:creationId xmlns:a16="http://schemas.microsoft.com/office/drawing/2014/main" id="{C8E94392-E191-DD95-2571-A95D18B4F70A}"/>
              </a:ext>
            </a:extLst>
          </p:cNvPr>
          <p:cNvPicPr>
            <a:picLocks noChangeAspect="1"/>
          </p:cNvPicPr>
          <p:nvPr/>
        </p:nvPicPr>
        <p:blipFill>
          <a:blip r:embed="rId4"/>
          <a:stretch>
            <a:fillRect/>
          </a:stretch>
        </p:blipFill>
        <p:spPr>
          <a:xfrm>
            <a:off x="7104530" y="3865786"/>
            <a:ext cx="3103722" cy="243062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39875"/>
            <a:ext cx="10515601" cy="140751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Considering the launch site CCAFS SLC-40, we measured distances from relevant sites on the map</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and proximity with other sites</a:t>
            </a:r>
          </a:p>
        </p:txBody>
      </p:sp>
      <p:pic>
        <p:nvPicPr>
          <p:cNvPr id="4" name="Picture 3">
            <a:extLst>
              <a:ext uri="{FF2B5EF4-FFF2-40B4-BE49-F238E27FC236}">
                <a16:creationId xmlns:a16="http://schemas.microsoft.com/office/drawing/2014/main" id="{D6056EAB-B13A-1983-26E0-5982326F7940}"/>
              </a:ext>
            </a:extLst>
          </p:cNvPr>
          <p:cNvPicPr>
            <a:picLocks noChangeAspect="1"/>
          </p:cNvPicPr>
          <p:nvPr/>
        </p:nvPicPr>
        <p:blipFill>
          <a:blip r:embed="rId3"/>
          <a:stretch>
            <a:fillRect/>
          </a:stretch>
        </p:blipFill>
        <p:spPr>
          <a:xfrm>
            <a:off x="548640" y="2234670"/>
            <a:ext cx="4820623" cy="2118618"/>
          </a:xfrm>
          <a:prstGeom prst="rect">
            <a:avLst/>
          </a:prstGeom>
        </p:spPr>
      </p:pic>
      <p:pic>
        <p:nvPicPr>
          <p:cNvPr id="7" name="Picture 6">
            <a:extLst>
              <a:ext uri="{FF2B5EF4-FFF2-40B4-BE49-F238E27FC236}">
                <a16:creationId xmlns:a16="http://schemas.microsoft.com/office/drawing/2014/main" id="{8B048D58-F6C6-94FA-EF82-1E30CDC1BE26}"/>
              </a:ext>
            </a:extLst>
          </p:cNvPr>
          <p:cNvPicPr>
            <a:picLocks noChangeAspect="1"/>
          </p:cNvPicPr>
          <p:nvPr/>
        </p:nvPicPr>
        <p:blipFill>
          <a:blip r:embed="rId4"/>
          <a:stretch>
            <a:fillRect/>
          </a:stretch>
        </p:blipFill>
        <p:spPr>
          <a:xfrm>
            <a:off x="5590633" y="2234669"/>
            <a:ext cx="6036178" cy="2118617"/>
          </a:xfrm>
          <a:prstGeom prst="rect">
            <a:avLst/>
          </a:prstGeom>
        </p:spPr>
      </p:pic>
      <p:pic>
        <p:nvPicPr>
          <p:cNvPr id="6" name="Picture 5">
            <a:extLst>
              <a:ext uri="{FF2B5EF4-FFF2-40B4-BE49-F238E27FC236}">
                <a16:creationId xmlns:a16="http://schemas.microsoft.com/office/drawing/2014/main" id="{687CF2F5-A289-156C-D86B-2F969870985E}"/>
              </a:ext>
            </a:extLst>
          </p:cNvPr>
          <p:cNvPicPr>
            <a:picLocks noChangeAspect="1"/>
          </p:cNvPicPr>
          <p:nvPr/>
        </p:nvPicPr>
        <p:blipFill>
          <a:blip r:embed="rId5"/>
          <a:stretch>
            <a:fillRect/>
          </a:stretch>
        </p:blipFill>
        <p:spPr>
          <a:xfrm>
            <a:off x="548640" y="4623331"/>
            <a:ext cx="4820623" cy="1724272"/>
          </a:xfrm>
          <a:prstGeom prst="rect">
            <a:avLst/>
          </a:prstGeom>
        </p:spPr>
      </p:pic>
      <p:sp>
        <p:nvSpPr>
          <p:cNvPr id="9" name="Content Placeholder 4">
            <a:extLst>
              <a:ext uri="{FF2B5EF4-FFF2-40B4-BE49-F238E27FC236}">
                <a16:creationId xmlns:a16="http://schemas.microsoft.com/office/drawing/2014/main" id="{7A46331C-7097-5E12-7BAC-B9D52AB2EC98}"/>
              </a:ext>
            </a:extLst>
          </p:cNvPr>
          <p:cNvSpPr txBox="1">
            <a:spLocks/>
          </p:cNvSpPr>
          <p:nvPr/>
        </p:nvSpPr>
        <p:spPr>
          <a:xfrm>
            <a:off x="1424612" y="3878966"/>
            <a:ext cx="3068677" cy="47432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Distance from the coast</a:t>
            </a:r>
          </a:p>
        </p:txBody>
      </p:sp>
      <p:sp>
        <p:nvSpPr>
          <p:cNvPr id="10" name="Content Placeholder 4">
            <a:extLst>
              <a:ext uri="{FF2B5EF4-FFF2-40B4-BE49-F238E27FC236}">
                <a16:creationId xmlns:a16="http://schemas.microsoft.com/office/drawing/2014/main" id="{645985DD-E0DF-AE28-15C9-243A0206ECA7}"/>
              </a:ext>
            </a:extLst>
          </p:cNvPr>
          <p:cNvSpPr txBox="1">
            <a:spLocks/>
          </p:cNvSpPr>
          <p:nvPr/>
        </p:nvSpPr>
        <p:spPr>
          <a:xfrm>
            <a:off x="5646095" y="3877198"/>
            <a:ext cx="3068677" cy="47432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Distance from the city</a:t>
            </a:r>
          </a:p>
        </p:txBody>
      </p:sp>
      <p:sp>
        <p:nvSpPr>
          <p:cNvPr id="11" name="Content Placeholder 4">
            <a:extLst>
              <a:ext uri="{FF2B5EF4-FFF2-40B4-BE49-F238E27FC236}">
                <a16:creationId xmlns:a16="http://schemas.microsoft.com/office/drawing/2014/main" id="{C45E27B7-27F5-CF73-3B0C-4AEB6C4F8E7D}"/>
              </a:ext>
            </a:extLst>
          </p:cNvPr>
          <p:cNvSpPr txBox="1">
            <a:spLocks/>
          </p:cNvSpPr>
          <p:nvPr/>
        </p:nvSpPr>
        <p:spPr>
          <a:xfrm>
            <a:off x="877765" y="5873281"/>
            <a:ext cx="3068677" cy="474322"/>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Distance from the railway</a:t>
            </a:r>
          </a:p>
        </p:txBody>
      </p:sp>
      <p:pic>
        <p:nvPicPr>
          <p:cNvPr id="13" name="Picture 12">
            <a:extLst>
              <a:ext uri="{FF2B5EF4-FFF2-40B4-BE49-F238E27FC236}">
                <a16:creationId xmlns:a16="http://schemas.microsoft.com/office/drawing/2014/main" id="{48F9D4F2-4A0B-E8B4-EEDC-B5916C6CFD7C}"/>
              </a:ext>
            </a:extLst>
          </p:cNvPr>
          <p:cNvPicPr>
            <a:picLocks noChangeAspect="1"/>
          </p:cNvPicPr>
          <p:nvPr/>
        </p:nvPicPr>
        <p:blipFill>
          <a:blip r:embed="rId6"/>
          <a:stretch>
            <a:fillRect/>
          </a:stretch>
        </p:blipFill>
        <p:spPr>
          <a:xfrm>
            <a:off x="5590633" y="4552171"/>
            <a:ext cx="6129653" cy="1795432"/>
          </a:xfrm>
          <a:prstGeom prst="rect">
            <a:avLst/>
          </a:prstGeom>
        </p:spPr>
      </p:pic>
      <p:sp>
        <p:nvSpPr>
          <p:cNvPr id="14" name="Content Placeholder 4">
            <a:extLst>
              <a:ext uri="{FF2B5EF4-FFF2-40B4-BE49-F238E27FC236}">
                <a16:creationId xmlns:a16="http://schemas.microsoft.com/office/drawing/2014/main" id="{AA5ECD54-8A77-92B3-18E0-CA1D5610F94D}"/>
              </a:ext>
            </a:extLst>
          </p:cNvPr>
          <p:cNvSpPr txBox="1">
            <a:spLocks/>
          </p:cNvSpPr>
          <p:nvPr/>
        </p:nvSpPr>
        <p:spPr>
          <a:xfrm>
            <a:off x="5757612" y="5817651"/>
            <a:ext cx="3068677" cy="474322"/>
          </a:xfrm>
          <a:prstGeom prst="rect">
            <a:avLst/>
          </a:prstGeom>
        </p:spPr>
        <p:txBody>
          <a:bodyPr lIns="91440" tIns="45720" rIns="91440" bIns="4572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Distance from the highway</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0"/>
            <a:ext cx="10530114" cy="4747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b="0" i="0" dirty="0">
                <a:solidFill>
                  <a:srgbClr val="292929"/>
                </a:solidFill>
                <a:effectLst/>
                <a:latin typeface="Abadi" panose="020B0604020104020204" pitchFamily="34" charset="0"/>
              </a:rPr>
              <a:t>SpaceX is a revolutionary company who has disrupt the space industry by offering a rocket launches specifically Falcon 9 as low as 62 million dollars; while other providers cost upward of 165 million dollar each. Most of this saving thanks to SpaceX astounding idea to reuse the first stage of the launch by re-land the rocket to be used on the next mission. Repeating this process will make the price down even further. As a data scientist of a startup rivaling SpaceX, the goal of this project is to create the machine learning pipeline to predict the landing outcome of the first stage in the future. This project is crucial in identifying the right price to bid against SpaceX for a rocket launch.</a:t>
            </a:r>
          </a:p>
          <a:p>
            <a:r>
              <a:rPr lang="en-US" sz="2200" b="0" i="0" dirty="0">
                <a:solidFill>
                  <a:srgbClr val="292929"/>
                </a:solidFill>
                <a:effectLst/>
                <a:latin typeface="Abadi" panose="020B0604020104020204" pitchFamily="34" charset="0"/>
              </a:rPr>
              <a:t>The problems include:</a:t>
            </a:r>
          </a:p>
          <a:p>
            <a:pPr lvl="1"/>
            <a:r>
              <a:rPr lang="en-US" sz="2200" dirty="0">
                <a:solidFill>
                  <a:srgbClr val="292929"/>
                </a:solidFill>
                <a:latin typeface="Abadi" panose="020B0604020104020204" pitchFamily="34" charset="0"/>
              </a:rPr>
              <a:t>Identifying all factors that affect the landing outcome.</a:t>
            </a:r>
          </a:p>
          <a:p>
            <a:pPr lvl="1"/>
            <a:r>
              <a:rPr lang="en-US" sz="2200" b="0" i="0" dirty="0">
                <a:solidFill>
                  <a:srgbClr val="292929"/>
                </a:solidFill>
                <a:effectLst/>
                <a:latin typeface="Abadi" panose="020B0604020104020204" pitchFamily="34" charset="0"/>
              </a:rPr>
              <a:t>The relationship between each variables and how it is affecting the outcome.</a:t>
            </a:r>
          </a:p>
          <a:p>
            <a:pPr lvl="1"/>
            <a:r>
              <a:rPr lang="en-US" sz="2200" b="0" i="0" dirty="0">
                <a:solidFill>
                  <a:srgbClr val="292929"/>
                </a:solidFill>
                <a:effectLst/>
                <a:latin typeface="Abadi" panose="020B0604020104020204" pitchFamily="34" charset="0"/>
              </a:rPr>
              <a:t>The best condition needed to increase the probability of successful landing</a:t>
            </a:r>
            <a:r>
              <a:rPr lang="en-US" sz="1600" dirty="0"/>
              <a:t> </a:t>
            </a:r>
            <a:br>
              <a:rPr lang="en-US" sz="1600" dirty="0"/>
            </a:b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936103"/>
            <a:ext cx="2743200" cy="277864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clearly see that the launch site KSC LC-39A has the highest successful rate from all the sites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for each launch site</a:t>
            </a:r>
          </a:p>
        </p:txBody>
      </p:sp>
      <p:pic>
        <p:nvPicPr>
          <p:cNvPr id="4" name="Picture 3">
            <a:extLst>
              <a:ext uri="{FF2B5EF4-FFF2-40B4-BE49-F238E27FC236}">
                <a16:creationId xmlns:a16="http://schemas.microsoft.com/office/drawing/2014/main" id="{9346FEEF-4E2C-9A5A-45DA-D92DDA702306}"/>
              </a:ext>
            </a:extLst>
          </p:cNvPr>
          <p:cNvPicPr>
            <a:picLocks noChangeAspect="1"/>
          </p:cNvPicPr>
          <p:nvPr/>
        </p:nvPicPr>
        <p:blipFill>
          <a:blip r:embed="rId3"/>
          <a:stretch>
            <a:fillRect/>
          </a:stretch>
        </p:blipFill>
        <p:spPr>
          <a:xfrm>
            <a:off x="3705225" y="1936103"/>
            <a:ext cx="7752747" cy="341609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0696" y="1631987"/>
            <a:ext cx="4300552" cy="4351338"/>
          </a:xfrm>
          <a:prstGeom prst="rect">
            <a:avLst/>
          </a:prstGeom>
        </p:spPr>
        <p:txBody>
          <a:bodyPr lIns="91440" tIns="45720" rIns="91440" bIns="45720" anchor="t">
            <a:normAutofit/>
          </a:bodyPr>
          <a:lstStyle/>
          <a:p>
            <a:r>
              <a:rPr lang="en-US" dirty="0"/>
              <a:t>The launch site KSC LC-39A achieved a 76.9% rate of successful launches while getting a 23.1% failure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 rate for the KSC LC-39A site </a:t>
            </a:r>
          </a:p>
        </p:txBody>
      </p:sp>
      <p:pic>
        <p:nvPicPr>
          <p:cNvPr id="4" name="Picture 3">
            <a:extLst>
              <a:ext uri="{FF2B5EF4-FFF2-40B4-BE49-F238E27FC236}">
                <a16:creationId xmlns:a16="http://schemas.microsoft.com/office/drawing/2014/main" id="{DAFF13AE-0492-A40A-85A8-9E9E3D6CEEE2}"/>
              </a:ext>
            </a:extLst>
          </p:cNvPr>
          <p:cNvPicPr>
            <a:picLocks noChangeAspect="1"/>
          </p:cNvPicPr>
          <p:nvPr/>
        </p:nvPicPr>
        <p:blipFill>
          <a:blip r:embed="rId3"/>
          <a:stretch>
            <a:fillRect/>
          </a:stretch>
        </p:blipFill>
        <p:spPr>
          <a:xfrm>
            <a:off x="5307778" y="1631987"/>
            <a:ext cx="6078224" cy="411808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480" y="1380967"/>
            <a:ext cx="10414662" cy="1081956"/>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payload range 2000 kg – 6000 kg has higher success rate than other ranges</a:t>
            </a:r>
          </a:p>
          <a:p>
            <a:pPr>
              <a:lnSpc>
                <a:spcPct val="100000"/>
              </a:lnSpc>
              <a:spcBef>
                <a:spcPts val="1400"/>
              </a:spcBef>
            </a:pPr>
            <a:r>
              <a:rPr lang="en-US" sz="2200" dirty="0">
                <a:solidFill>
                  <a:schemeClr val="accent3">
                    <a:lumMod val="25000"/>
                  </a:schemeClr>
                </a:solidFill>
                <a:latin typeface="Abadi" panose="020B0604020104020204" pitchFamily="34" charset="0"/>
              </a:rPr>
              <a:t>We have too few data to properly evaluate the success rate with heavyweight </a:t>
            </a:r>
            <a:r>
              <a:rPr lang="en-US" sz="2200" dirty="0" err="1">
                <a:solidFill>
                  <a:schemeClr val="accent3">
                    <a:lumMod val="25000"/>
                  </a:schemeClr>
                </a:solidFill>
                <a:latin typeface="Abadi" panose="020B0604020104020204" pitchFamily="34" charset="0"/>
              </a:rPr>
              <a:t>oalyloads</a:t>
            </a:r>
            <a:r>
              <a:rPr lang="en-US" sz="2200" dirty="0">
                <a:solidFill>
                  <a:schemeClr val="accent3">
                    <a:lumMod val="25000"/>
                  </a:schemeClr>
                </a:solidFill>
                <a:latin typeface="Abadi" panose="020B0604020104020204" pitchFamily="34" charset="0"/>
              </a:rPr>
              <a:t> (&gt;9000kg)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range and launch outcome</a:t>
            </a:r>
          </a:p>
        </p:txBody>
      </p:sp>
      <p:pic>
        <p:nvPicPr>
          <p:cNvPr id="4" name="Picture 3">
            <a:extLst>
              <a:ext uri="{FF2B5EF4-FFF2-40B4-BE49-F238E27FC236}">
                <a16:creationId xmlns:a16="http://schemas.microsoft.com/office/drawing/2014/main" id="{BDEDBC46-69C1-74BF-AC7E-B2BFA91F585C}"/>
              </a:ext>
            </a:extLst>
          </p:cNvPr>
          <p:cNvPicPr>
            <a:picLocks noChangeAspect="1"/>
          </p:cNvPicPr>
          <p:nvPr/>
        </p:nvPicPr>
        <p:blipFill>
          <a:blip r:embed="rId3"/>
          <a:stretch>
            <a:fillRect/>
          </a:stretch>
        </p:blipFill>
        <p:spPr>
          <a:xfrm>
            <a:off x="1796527" y="2462922"/>
            <a:ext cx="8444754" cy="406906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220251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Comparison of the accuracy for each model</a:t>
            </a:r>
            <a:r>
              <a:rPr lang="en-US" sz="2200" dirty="0">
                <a:solidFill>
                  <a:schemeClr val="accent3">
                    <a:lumMod val="25000"/>
                  </a:schemeClr>
                </a:solidFill>
                <a:latin typeface="Abadi" panose="020B0604020104020204" pitchFamily="34" charset="0"/>
              </a:rPr>
              <a:t> using a bar chart</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shows the highest accuracy</a:t>
            </a: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1A575EFE-4A25-7BE8-2638-63157E6C250C}"/>
              </a:ext>
            </a:extLst>
          </p:cNvPr>
          <p:cNvPicPr>
            <a:picLocks noChangeAspect="1"/>
          </p:cNvPicPr>
          <p:nvPr/>
        </p:nvPicPr>
        <p:blipFill>
          <a:blip r:embed="rId3"/>
          <a:stretch>
            <a:fillRect/>
          </a:stretch>
        </p:blipFill>
        <p:spPr>
          <a:xfrm>
            <a:off x="734028" y="4579361"/>
            <a:ext cx="7400925" cy="1847850"/>
          </a:xfrm>
          <a:prstGeom prst="rect">
            <a:avLst/>
          </a:prstGeom>
        </p:spPr>
      </p:pic>
      <p:pic>
        <p:nvPicPr>
          <p:cNvPr id="7" name="Picture 6">
            <a:extLst>
              <a:ext uri="{FF2B5EF4-FFF2-40B4-BE49-F238E27FC236}">
                <a16:creationId xmlns:a16="http://schemas.microsoft.com/office/drawing/2014/main" id="{9C3BDBD1-63C8-8719-ADAB-26FB7E059947}"/>
              </a:ext>
            </a:extLst>
          </p:cNvPr>
          <p:cNvPicPr>
            <a:picLocks noChangeAspect="1"/>
          </p:cNvPicPr>
          <p:nvPr/>
        </p:nvPicPr>
        <p:blipFill>
          <a:blip r:embed="rId4"/>
          <a:stretch>
            <a:fillRect/>
          </a:stretch>
        </p:blipFill>
        <p:spPr>
          <a:xfrm>
            <a:off x="6331854" y="1462575"/>
            <a:ext cx="4458065" cy="312064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56072" y="1508351"/>
            <a:ext cx="4198806" cy="451722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As you can see in the confusion matrix below, the major problem is the false: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EE07B0A-D281-1239-EE87-BFEF144919E6}"/>
              </a:ext>
            </a:extLst>
          </p:cNvPr>
          <p:cNvPicPr>
            <a:picLocks noChangeAspect="1"/>
          </p:cNvPicPr>
          <p:nvPr/>
        </p:nvPicPr>
        <p:blipFill>
          <a:blip r:embed="rId3"/>
          <a:stretch>
            <a:fillRect/>
          </a:stretch>
        </p:blipFill>
        <p:spPr>
          <a:xfrm>
            <a:off x="5518542" y="1383869"/>
            <a:ext cx="5411228" cy="464170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85669" cy="4351338"/>
          </a:xfrm>
          <a:prstGeom prst="rect">
            <a:avLst/>
          </a:prstGeom>
        </p:spPr>
        <p:txBody>
          <a:bodyPr>
            <a:normAutofit/>
          </a:bodyPr>
          <a:lstStyle/>
          <a:p>
            <a:r>
              <a:rPr lang="en-US" sz="2400" b="0" i="0" dirty="0">
                <a:solidFill>
                  <a:srgbClr val="292929"/>
                </a:solidFill>
                <a:effectLst/>
                <a:latin typeface="Abadi" panose="020B0604020104020204" pitchFamily="34" charset="0"/>
              </a:rPr>
              <a:t>The Tree Classifier Algorithm is the best Machine Learning approach for this dataset.</a:t>
            </a:r>
          </a:p>
          <a:p>
            <a:r>
              <a:rPr lang="en-US" sz="2400" b="0" i="0" dirty="0">
                <a:solidFill>
                  <a:srgbClr val="292929"/>
                </a:solidFill>
                <a:effectLst/>
                <a:latin typeface="Abadi" panose="020B0604020104020204" pitchFamily="34" charset="0"/>
              </a:rPr>
              <a:t>The low weighted payloads (which define as 4000kg and below) performed better than the heavy weighted payloads.</a:t>
            </a:r>
          </a:p>
          <a:p>
            <a:r>
              <a:rPr lang="en-US" sz="2400" b="0" i="0" dirty="0">
                <a:solidFill>
                  <a:srgbClr val="292929"/>
                </a:solidFill>
                <a:effectLst/>
                <a:latin typeface="Abadi" panose="020B0604020104020204" pitchFamily="34" charset="0"/>
              </a:rPr>
              <a:t>Starting from the year 2013, the success rate for SpaceX launches is increased, directly proportional time in years to 2020, which it will eventually perfect the launches in the future. </a:t>
            </a:r>
          </a:p>
          <a:p>
            <a:r>
              <a:rPr lang="en-US" sz="2400" b="0" i="0" dirty="0">
                <a:solidFill>
                  <a:srgbClr val="292929"/>
                </a:solidFill>
                <a:effectLst/>
                <a:latin typeface="Abadi" panose="020B0604020104020204" pitchFamily="34" charset="0"/>
              </a:rPr>
              <a:t>KSC LC-39A have the most successful launches of any sites; 76.9%</a:t>
            </a:r>
          </a:p>
          <a:p>
            <a:r>
              <a:rPr lang="en-US" sz="2400" b="0" i="0" dirty="0">
                <a:solidFill>
                  <a:srgbClr val="000000"/>
                </a:solidFill>
                <a:effectLst/>
                <a:latin typeface="Abadi" panose="020B0604020104020204" pitchFamily="34" charset="0"/>
              </a:rPr>
              <a:t>SSO orbit have the most success rate; 100% and more than 1 occurrence</a:t>
            </a:r>
            <a:r>
              <a:rPr lang="en-US" sz="2000" dirty="0"/>
              <a:t> </a:t>
            </a:r>
            <a:br>
              <a:rPr lang="en-US" sz="1600" dirty="0"/>
            </a:b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has been collected querying the SpaceX REST API and scraping data from the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to identify and prepare the variable that represent the outcome of each launch </a:t>
            </a:r>
            <a:endParaRPr lang="en-US" sz="84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Training and performance evaluation for different classification algorithms to select the best one</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200" b="0" i="0" dirty="0">
                <a:solidFill>
                  <a:srgbClr val="000000"/>
                </a:solidFill>
                <a:effectLst/>
                <a:latin typeface="Abadi" panose="020B0604020104020204" pitchFamily="34" charset="0"/>
              </a:rPr>
              <a:t>Data collection is the process of gathering and measuring information on targeted variables in an established system, which then enables one to answer relevant questions and evaluate outcomes. As mentioned, the dataset was collected using the SpaceX REST API and scrapping the SpaceX Wikipedia page</a:t>
            </a:r>
          </a:p>
          <a:p>
            <a:r>
              <a:rPr lang="en-US" sz="2200" b="0" i="0" dirty="0">
                <a:solidFill>
                  <a:srgbClr val="000000"/>
                </a:solidFill>
                <a:effectLst/>
                <a:latin typeface="Abadi" panose="020B0604020104020204" pitchFamily="34" charset="0"/>
              </a:rPr>
              <a:t>For the SpaceX REST API, we used Http Get request to retrieve the data then, we decoded the response content as Json and turn it into a pandas </a:t>
            </a:r>
            <a:r>
              <a:rPr lang="en-US" sz="2200" dirty="0" err="1">
                <a:solidFill>
                  <a:srgbClr val="000000"/>
                </a:solidFill>
                <a:latin typeface="Abadi" panose="020B0604020104020204" pitchFamily="34" charset="0"/>
              </a:rPr>
              <a:t>D</a:t>
            </a:r>
            <a:r>
              <a:rPr lang="en-US" sz="2200" b="0" i="0" dirty="0" err="1">
                <a:solidFill>
                  <a:srgbClr val="000000"/>
                </a:solidFill>
                <a:effectLst/>
                <a:latin typeface="Abadi" panose="020B0604020104020204" pitchFamily="34" charset="0"/>
              </a:rPr>
              <a:t>ataFrame</a:t>
            </a:r>
            <a:r>
              <a:rPr lang="en-US" sz="2200" b="0" i="0" dirty="0">
                <a:solidFill>
                  <a:srgbClr val="000000"/>
                </a:solidFill>
                <a:effectLst/>
                <a:latin typeface="Abadi" panose="020B0604020104020204" pitchFamily="34" charset="0"/>
              </a:rPr>
              <a:t> object to simplify the data clean up and preparation.</a:t>
            </a:r>
          </a:p>
          <a:p>
            <a:r>
              <a:rPr lang="en-US" sz="2200" b="0" i="0" dirty="0">
                <a:solidFill>
                  <a:srgbClr val="000000"/>
                </a:solidFill>
                <a:effectLst/>
                <a:latin typeface="Abadi" panose="020B0604020104020204" pitchFamily="34" charset="0"/>
              </a:rPr>
              <a:t>We collected additional in formation scrapping the SpaceX Wikipedia we </a:t>
            </a:r>
            <a:r>
              <a:rPr lang="en-US" sz="2200" b="0" i="0" dirty="0" err="1">
                <a:solidFill>
                  <a:srgbClr val="000000"/>
                </a:solidFill>
                <a:effectLst/>
                <a:latin typeface="Abadi" panose="020B0604020104020204" pitchFamily="34" charset="0"/>
              </a:rPr>
              <a:t>page,using</a:t>
            </a:r>
            <a:r>
              <a:rPr lang="en-US" sz="2200" b="0" i="0" dirty="0">
                <a:solidFill>
                  <a:srgbClr val="000000"/>
                </a:solidFill>
                <a:effectLst/>
                <a:latin typeface="Abadi" panose="020B0604020104020204" pitchFamily="34" charset="0"/>
              </a:rPr>
              <a:t> the </a:t>
            </a:r>
            <a:r>
              <a:rPr lang="en-US" sz="2200" b="0" i="0" dirty="0" err="1">
                <a:solidFill>
                  <a:srgbClr val="000000"/>
                </a:solidFill>
                <a:effectLst/>
                <a:latin typeface="Abadi" panose="020B0604020104020204" pitchFamily="34" charset="0"/>
              </a:rPr>
              <a:t>BeautifulSoup</a:t>
            </a:r>
            <a:r>
              <a:rPr lang="en-US" sz="2200" b="0" i="0" dirty="0">
                <a:solidFill>
                  <a:srgbClr val="000000"/>
                </a:solidFill>
                <a:effectLst/>
                <a:latin typeface="Abadi" panose="020B0604020104020204" pitchFamily="34" charset="0"/>
              </a:rPr>
              <a:t> to extract the launch records from the web page</a:t>
            </a:r>
            <a:r>
              <a:rPr lang="en-US" sz="2200" dirty="0">
                <a:latin typeface="Abadi" panose="020B0604020104020204" pitchFamily="34" charset="0"/>
              </a:rPr>
              <a:t> </a:t>
            </a:r>
            <a:br>
              <a:rPr lang="en-US" dirty="0"/>
            </a:b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40189" y="1792288"/>
            <a:ext cx="6486860" cy="4206875"/>
          </a:xfrm>
          <a:prstGeom prst="rect">
            <a:avLst/>
          </a:prstGeom>
          <a:ln>
            <a:solidFill>
              <a:srgbClr val="0B49CB"/>
            </a:solidFill>
            <a:prstDash val="dash"/>
          </a:ln>
        </p:spPr>
        <p:txBody>
          <a:bodyPr vert="horz" lIns="91440" tIns="45720" rIns="91440" bIns="45720" rtlCol="0" anchor="t">
            <a:normAutofit fontScale="85000" lnSpcReduction="20000"/>
          </a:bodyPr>
          <a:lstStyle/>
          <a:p>
            <a:pPr marL="0" indent="0">
              <a:buNone/>
            </a:pPr>
            <a:r>
              <a:rPr lang="en-US" sz="1200" b="0" dirty="0">
                <a:solidFill>
                  <a:srgbClr val="000000"/>
                </a:solidFill>
                <a:effectLst/>
                <a:highlight>
                  <a:srgbClr val="FFFFFF"/>
                </a:highlight>
                <a:latin typeface="SF Mono" panose="020B0009000002000000" pitchFamily="49" charset="0"/>
              </a:rPr>
              <a:t>#----- GETTING THE DATA -----</a:t>
            </a:r>
          </a:p>
          <a:p>
            <a:pPr marL="0" indent="0">
              <a:buNone/>
            </a:pPr>
            <a:r>
              <a:rPr lang="en-US" sz="1200" b="0" dirty="0">
                <a:solidFill>
                  <a:srgbClr val="000000"/>
                </a:solidFill>
                <a:effectLst/>
                <a:highlight>
                  <a:srgbClr val="FFFFFF"/>
                </a:highlight>
                <a:latin typeface="SF Mono" panose="020B0009000002000000" pitchFamily="49" charset="0"/>
              </a:rPr>
              <a:t># Get the data using Http GET request</a:t>
            </a:r>
            <a:br>
              <a:rPr lang="en-US" sz="1200" b="0" dirty="0">
                <a:solidFill>
                  <a:srgbClr val="000000"/>
                </a:solidFill>
                <a:effectLst/>
                <a:highlight>
                  <a:srgbClr val="FFFFFF"/>
                </a:highlight>
                <a:latin typeface="SF Mono" panose="020B0009000002000000" pitchFamily="49" charset="0"/>
              </a:rPr>
            </a:br>
            <a:r>
              <a:rPr lang="en-US" sz="1200" b="0" dirty="0" err="1">
                <a:solidFill>
                  <a:srgbClr val="000000"/>
                </a:solidFill>
                <a:effectLst/>
                <a:highlight>
                  <a:srgbClr val="FFFFFF"/>
                </a:highlight>
                <a:latin typeface="SF Mono" panose="020B0009000002000000" pitchFamily="49" charset="0"/>
              </a:rPr>
              <a:t>static_json_url</a:t>
            </a:r>
            <a:r>
              <a:rPr lang="en-US" sz="1200" b="0" dirty="0">
                <a:solidFill>
                  <a:srgbClr val="000000"/>
                </a:solidFill>
                <a:effectLst/>
                <a:highlight>
                  <a:srgbClr val="FFFFFF"/>
                </a:highlight>
                <a:latin typeface="SF Mono" panose="020B0009000002000000" pitchFamily="49" charset="0"/>
              </a:rPr>
              <a:t>=</a:t>
            </a:r>
            <a:r>
              <a:rPr lang="en-US" sz="1200" b="0" dirty="0">
                <a:solidFill>
                  <a:srgbClr val="A31515"/>
                </a:solidFill>
                <a:effectLst/>
                <a:highlight>
                  <a:srgbClr val="FFFFFF"/>
                </a:highlight>
                <a:latin typeface="SF Mono" panose="020B0009000002000000" pitchFamily="49" charset="0"/>
              </a:rPr>
              <a:t>'https://cf-courses-data.s3.us.cloud-object-storage.appdomain.cloud/IBM-DS0321EN-SkillsNetwork/datasets/</a:t>
            </a:r>
            <a:r>
              <a:rPr lang="en-US" sz="1200" b="0" dirty="0" err="1">
                <a:solidFill>
                  <a:srgbClr val="A31515"/>
                </a:solidFill>
                <a:effectLst/>
                <a:highlight>
                  <a:srgbClr val="FFFFFF"/>
                </a:highlight>
                <a:latin typeface="SF Mono" panose="020B0009000002000000" pitchFamily="49" charset="0"/>
              </a:rPr>
              <a:t>API_call_spacex_api.json</a:t>
            </a:r>
            <a:r>
              <a:rPr lang="en-US" sz="1200" b="0" dirty="0">
                <a:solidFill>
                  <a:srgbClr val="A31515"/>
                </a:solidFill>
                <a:effectLst/>
                <a:highlight>
                  <a:srgbClr val="FFFFFF"/>
                </a:highlight>
                <a:latin typeface="SF Mono" panose="020B0009000002000000" pitchFamily="49" charset="0"/>
              </a:rPr>
              <a:t>'</a:t>
            </a:r>
            <a:br>
              <a:rPr lang="en-US" sz="1200" b="0" dirty="0">
                <a:solidFill>
                  <a:srgbClr val="000000"/>
                </a:solidFill>
                <a:effectLst/>
                <a:highlight>
                  <a:srgbClr val="FFFFFF"/>
                </a:highlight>
                <a:latin typeface="SF Mono" panose="020B0009000002000000" pitchFamily="49" charset="0"/>
              </a:rPr>
            </a:br>
            <a:r>
              <a:rPr lang="en-US" sz="1200" b="0" dirty="0">
                <a:solidFill>
                  <a:srgbClr val="000000"/>
                </a:solidFill>
                <a:effectLst/>
                <a:highlight>
                  <a:srgbClr val="FFFFFF"/>
                </a:highlight>
                <a:latin typeface="SF Mono" panose="020B0009000002000000" pitchFamily="49" charset="0"/>
              </a:rPr>
              <a:t>response = </a:t>
            </a:r>
            <a:r>
              <a:rPr lang="en-US" sz="1200" b="0" dirty="0" err="1">
                <a:solidFill>
                  <a:srgbClr val="000000"/>
                </a:solidFill>
                <a:effectLst/>
                <a:highlight>
                  <a:srgbClr val="FFFFFF"/>
                </a:highlight>
                <a:latin typeface="SF Mono" panose="020B0009000002000000" pitchFamily="49" charset="0"/>
              </a:rPr>
              <a:t>requests.get</a:t>
            </a:r>
            <a:r>
              <a:rPr lang="en-US" sz="1200" b="0" dirty="0">
                <a:solidFill>
                  <a:srgbClr val="000000"/>
                </a:solidFill>
                <a:effectLst/>
                <a:highlight>
                  <a:srgbClr val="FFFFFF"/>
                </a:highlight>
                <a:latin typeface="SF Mono" panose="020B0009000002000000" pitchFamily="49" charset="0"/>
              </a:rPr>
              <a:t>(</a:t>
            </a:r>
            <a:r>
              <a:rPr lang="en-US" sz="1200" b="0" dirty="0" err="1">
                <a:solidFill>
                  <a:srgbClr val="000000"/>
                </a:solidFill>
                <a:effectLst/>
                <a:highlight>
                  <a:srgbClr val="FFFFFF"/>
                </a:highlight>
                <a:latin typeface="SF Mono" panose="020B0009000002000000" pitchFamily="49" charset="0"/>
              </a:rPr>
              <a:t>static_json_url</a:t>
            </a:r>
            <a:r>
              <a:rPr lang="en-US" sz="1200" b="0" dirty="0">
                <a:solidFill>
                  <a:srgbClr val="000000"/>
                </a:solidFill>
                <a:effectLst/>
                <a:highlight>
                  <a:srgbClr val="FFFFFF"/>
                </a:highlight>
                <a:latin typeface="SF Mono" panose="020B0009000002000000" pitchFamily="49" charset="0"/>
              </a:rPr>
              <a:t>)</a:t>
            </a:r>
          </a:p>
          <a:p>
            <a:pPr marL="0" indent="0">
              <a:buNone/>
            </a:pPr>
            <a:r>
              <a:rPr lang="en-US" sz="1200" dirty="0">
                <a:solidFill>
                  <a:srgbClr val="000000"/>
                </a:solidFill>
                <a:highlight>
                  <a:srgbClr val="FFFFFF"/>
                </a:highlight>
                <a:latin typeface="SF Mono" panose="020B0009000002000000" pitchFamily="49" charset="0"/>
              </a:rPr>
              <a:t>#----- CONVERTING DATA TO DATAFRAMES -----</a:t>
            </a:r>
            <a:endParaRPr lang="en-US" sz="1200" b="0" dirty="0">
              <a:solidFill>
                <a:srgbClr val="000000"/>
              </a:solidFill>
              <a:effectLst/>
              <a:highlight>
                <a:srgbClr val="FFFFFF"/>
              </a:highlight>
              <a:latin typeface="SF Mono" panose="020B0009000002000000" pitchFamily="49" charset="0"/>
            </a:endParaRPr>
          </a:p>
          <a:p>
            <a:pPr marL="0" indent="0">
              <a:buNone/>
            </a:pPr>
            <a:r>
              <a:rPr lang="en-US" sz="1200" b="0" dirty="0">
                <a:solidFill>
                  <a:srgbClr val="000000"/>
                </a:solidFill>
                <a:effectLst/>
                <a:highlight>
                  <a:srgbClr val="FFFFFF"/>
                </a:highlight>
                <a:latin typeface="SF Mono" panose="020B0009000002000000" pitchFamily="49" charset="0"/>
              </a:rPr>
              <a:t># Use </a:t>
            </a:r>
            <a:r>
              <a:rPr lang="en-US" sz="1200" b="0" dirty="0" err="1">
                <a:solidFill>
                  <a:srgbClr val="000000"/>
                </a:solidFill>
                <a:effectLst/>
                <a:highlight>
                  <a:srgbClr val="FFFFFF"/>
                </a:highlight>
                <a:latin typeface="SF Mono" panose="020B0009000002000000" pitchFamily="49" charset="0"/>
              </a:rPr>
              <a:t>json_normalize</a:t>
            </a:r>
            <a:r>
              <a:rPr lang="en-US" sz="1200" b="0" dirty="0">
                <a:solidFill>
                  <a:srgbClr val="000000"/>
                </a:solidFill>
                <a:effectLst/>
                <a:highlight>
                  <a:srgbClr val="FFFFFF"/>
                </a:highlight>
                <a:latin typeface="SF Mono" panose="020B0009000002000000" pitchFamily="49" charset="0"/>
              </a:rPr>
              <a:t> </a:t>
            </a:r>
            <a:r>
              <a:rPr lang="en-US" sz="1200" b="0" dirty="0" err="1">
                <a:solidFill>
                  <a:srgbClr val="000000"/>
                </a:solidFill>
                <a:effectLst/>
                <a:highlight>
                  <a:srgbClr val="FFFFFF"/>
                </a:highlight>
                <a:latin typeface="SF Mono" panose="020B0009000002000000" pitchFamily="49" charset="0"/>
              </a:rPr>
              <a:t>meethod</a:t>
            </a:r>
            <a:r>
              <a:rPr lang="en-US" sz="1200" b="0" dirty="0">
                <a:solidFill>
                  <a:srgbClr val="000000"/>
                </a:solidFill>
                <a:effectLst/>
                <a:highlight>
                  <a:srgbClr val="FFFFFF"/>
                </a:highlight>
                <a:latin typeface="SF Mono" panose="020B0009000002000000" pitchFamily="49" charset="0"/>
              </a:rPr>
              <a:t> to convert the </a:t>
            </a:r>
            <a:r>
              <a:rPr lang="en-US" sz="1200" b="0" dirty="0" err="1">
                <a:solidFill>
                  <a:srgbClr val="000000"/>
                </a:solidFill>
                <a:effectLst/>
                <a:highlight>
                  <a:srgbClr val="FFFFFF"/>
                </a:highlight>
                <a:latin typeface="SF Mono" panose="020B0009000002000000" pitchFamily="49" charset="0"/>
              </a:rPr>
              <a:t>json</a:t>
            </a:r>
            <a:r>
              <a:rPr lang="en-US" sz="1200" b="0" dirty="0">
                <a:solidFill>
                  <a:srgbClr val="000000"/>
                </a:solidFill>
                <a:effectLst/>
                <a:highlight>
                  <a:srgbClr val="FFFFFF"/>
                </a:highlight>
                <a:latin typeface="SF Mono" panose="020B0009000002000000" pitchFamily="49" charset="0"/>
              </a:rPr>
              <a:t> result into a </a:t>
            </a:r>
            <a:r>
              <a:rPr lang="en-US" sz="1200" b="0" dirty="0" err="1">
                <a:solidFill>
                  <a:srgbClr val="000000"/>
                </a:solidFill>
                <a:effectLst/>
                <a:highlight>
                  <a:srgbClr val="FFFFFF"/>
                </a:highlight>
                <a:latin typeface="SF Mono" panose="020B0009000002000000" pitchFamily="49" charset="0"/>
              </a:rPr>
              <a:t>dataframe</a:t>
            </a:r>
            <a:br>
              <a:rPr lang="en-US" sz="1200" dirty="0">
                <a:solidFill>
                  <a:srgbClr val="000000"/>
                </a:solidFill>
                <a:highlight>
                  <a:srgbClr val="FFFFFF"/>
                </a:highlight>
                <a:latin typeface="SF Mono" panose="020B0009000002000000" pitchFamily="49" charset="0"/>
              </a:rPr>
            </a:br>
            <a:r>
              <a:rPr lang="en-US" sz="1200" b="0" dirty="0">
                <a:solidFill>
                  <a:srgbClr val="000000"/>
                </a:solidFill>
                <a:effectLst/>
                <a:highlight>
                  <a:srgbClr val="FFFFFF"/>
                </a:highlight>
                <a:latin typeface="SF Mono" panose="020B0009000002000000" pitchFamily="49" charset="0"/>
              </a:rPr>
              <a:t>data = </a:t>
            </a:r>
            <a:r>
              <a:rPr lang="en-US" sz="1200" b="0" dirty="0" err="1">
                <a:solidFill>
                  <a:srgbClr val="000000"/>
                </a:solidFill>
                <a:effectLst/>
                <a:highlight>
                  <a:srgbClr val="FFFFFF"/>
                </a:highlight>
                <a:latin typeface="SF Mono" panose="020B0009000002000000" pitchFamily="49" charset="0"/>
              </a:rPr>
              <a:t>pd.json_normalize</a:t>
            </a:r>
            <a:r>
              <a:rPr lang="en-US" sz="1200" b="0" dirty="0">
                <a:solidFill>
                  <a:srgbClr val="000000"/>
                </a:solidFill>
                <a:effectLst/>
                <a:highlight>
                  <a:srgbClr val="FFFFFF"/>
                </a:highlight>
                <a:latin typeface="SF Mono" panose="020B0009000002000000" pitchFamily="49" charset="0"/>
              </a:rPr>
              <a:t>(</a:t>
            </a:r>
            <a:r>
              <a:rPr lang="en-US" sz="1200" b="0" dirty="0" err="1">
                <a:solidFill>
                  <a:srgbClr val="000000"/>
                </a:solidFill>
                <a:effectLst/>
                <a:highlight>
                  <a:srgbClr val="FFFFFF"/>
                </a:highlight>
                <a:latin typeface="SF Mono" panose="020B0009000002000000" pitchFamily="49" charset="0"/>
              </a:rPr>
              <a:t>response.json</a:t>
            </a:r>
            <a:r>
              <a:rPr lang="en-US" sz="1200" b="0" dirty="0">
                <a:solidFill>
                  <a:srgbClr val="000000"/>
                </a:solidFill>
                <a:effectLst/>
                <a:highlight>
                  <a:srgbClr val="FFFFFF"/>
                </a:highlight>
                <a:latin typeface="SF Mono" panose="020B0009000002000000" pitchFamily="49" charset="0"/>
              </a:rPr>
              <a:t>())</a:t>
            </a:r>
          </a:p>
          <a:p>
            <a:pPr marL="0" indent="0">
              <a:buNone/>
            </a:pPr>
            <a:r>
              <a:rPr lang="en-US" sz="1200" dirty="0">
                <a:solidFill>
                  <a:srgbClr val="000000"/>
                </a:solidFill>
                <a:highlight>
                  <a:srgbClr val="FFFFFF"/>
                </a:highlight>
                <a:latin typeface="SF Mono" panose="020B0009000002000000" pitchFamily="49" charset="0"/>
              </a:rPr>
              <a:t>#----- DATA CLEAN UP -----</a:t>
            </a:r>
          </a:p>
          <a:p>
            <a:pPr marL="0" indent="0">
              <a:buNone/>
            </a:pPr>
            <a:r>
              <a:rPr lang="en-US" sz="1200" b="0" dirty="0">
                <a:solidFill>
                  <a:srgbClr val="000000"/>
                </a:solidFill>
                <a:effectLst/>
                <a:highlight>
                  <a:srgbClr val="FFFFFF"/>
                </a:highlight>
                <a:latin typeface="SF Mono" panose="020B0009000002000000" pitchFamily="49" charset="0"/>
              </a:rPr>
              <a:t># Lets take a subset of our </a:t>
            </a:r>
            <a:r>
              <a:rPr lang="en-US" sz="1200" b="0" dirty="0" err="1">
                <a:solidFill>
                  <a:srgbClr val="000000"/>
                </a:solidFill>
                <a:effectLst/>
                <a:highlight>
                  <a:srgbClr val="FFFFFF"/>
                </a:highlight>
                <a:latin typeface="SF Mono" panose="020B0009000002000000" pitchFamily="49" charset="0"/>
              </a:rPr>
              <a:t>dataframe</a:t>
            </a:r>
            <a:r>
              <a:rPr lang="en-US" sz="1200" b="0" dirty="0">
                <a:solidFill>
                  <a:srgbClr val="000000"/>
                </a:solidFill>
                <a:effectLst/>
                <a:highlight>
                  <a:srgbClr val="FFFFFF"/>
                </a:highlight>
                <a:latin typeface="SF Mono" panose="020B0009000002000000" pitchFamily="49" charset="0"/>
              </a:rPr>
              <a:t> keeping only the features we want and the flight number, and </a:t>
            </a:r>
            <a:r>
              <a:rPr lang="en-US" sz="1200" b="0" dirty="0" err="1">
                <a:solidFill>
                  <a:srgbClr val="000000"/>
                </a:solidFill>
                <a:effectLst/>
                <a:highlight>
                  <a:srgbClr val="FFFFFF"/>
                </a:highlight>
                <a:latin typeface="SF Mono" panose="020B0009000002000000" pitchFamily="49" charset="0"/>
              </a:rPr>
              <a:t>date_utc</a:t>
            </a:r>
            <a:r>
              <a:rPr lang="en-US" sz="1200" b="0" dirty="0">
                <a:solidFill>
                  <a:srgbClr val="000000"/>
                </a:solidFill>
                <a:effectLst/>
                <a:highlight>
                  <a:srgbClr val="FFFFFF"/>
                </a:highlight>
                <a:latin typeface="SF Mono" panose="020B0009000002000000" pitchFamily="49" charset="0"/>
              </a:rPr>
              <a:t>.</a:t>
            </a:r>
            <a:br>
              <a:rPr lang="en-US" sz="1200" b="0" dirty="0">
                <a:solidFill>
                  <a:srgbClr val="000000"/>
                </a:solidFill>
                <a:effectLst/>
                <a:highlight>
                  <a:srgbClr val="FFFFFF"/>
                </a:highlight>
                <a:latin typeface="SF Mono" panose="020B0009000002000000" pitchFamily="49" charset="0"/>
              </a:rPr>
            </a:br>
            <a:r>
              <a:rPr lang="en-US" sz="1200" b="0" dirty="0">
                <a:solidFill>
                  <a:srgbClr val="000000"/>
                </a:solidFill>
                <a:effectLst/>
                <a:highlight>
                  <a:srgbClr val="FFFFFF"/>
                </a:highlight>
                <a:latin typeface="SF Mono" panose="020B0009000002000000" pitchFamily="49" charset="0"/>
              </a:rPr>
              <a:t>data = data[['rocket', 'payloads', 'launchpad', 'cores', '</a:t>
            </a:r>
            <a:r>
              <a:rPr lang="en-US" sz="1200" b="0" dirty="0" err="1">
                <a:solidFill>
                  <a:srgbClr val="000000"/>
                </a:solidFill>
                <a:effectLst/>
                <a:highlight>
                  <a:srgbClr val="FFFFFF"/>
                </a:highlight>
                <a:latin typeface="SF Mono" panose="020B0009000002000000" pitchFamily="49" charset="0"/>
              </a:rPr>
              <a:t>flight_number</a:t>
            </a:r>
            <a:r>
              <a:rPr lang="en-US" sz="1200" b="0" dirty="0">
                <a:solidFill>
                  <a:srgbClr val="000000"/>
                </a:solidFill>
                <a:effectLst/>
                <a:highlight>
                  <a:srgbClr val="FFFFFF"/>
                </a:highlight>
                <a:latin typeface="SF Mono" panose="020B0009000002000000" pitchFamily="49" charset="0"/>
              </a:rPr>
              <a:t>', '</a:t>
            </a:r>
            <a:r>
              <a:rPr lang="en-US" sz="1200" b="0" dirty="0" err="1">
                <a:solidFill>
                  <a:srgbClr val="000000"/>
                </a:solidFill>
                <a:effectLst/>
                <a:highlight>
                  <a:srgbClr val="FFFFFF"/>
                </a:highlight>
                <a:latin typeface="SF Mono" panose="020B0009000002000000" pitchFamily="49" charset="0"/>
              </a:rPr>
              <a:t>date_utc</a:t>
            </a:r>
            <a:r>
              <a:rPr lang="en-US" sz="1200" b="0" dirty="0">
                <a:solidFill>
                  <a:srgbClr val="000000"/>
                </a:solidFill>
                <a:effectLst/>
                <a:highlight>
                  <a:srgbClr val="FFFFFF"/>
                </a:highlight>
                <a:latin typeface="SF Mono" panose="020B0009000002000000" pitchFamily="49" charset="0"/>
              </a:rPr>
              <a:t>']]</a:t>
            </a:r>
          </a:p>
          <a:p>
            <a:pPr marL="0" indent="0">
              <a:buNone/>
            </a:pPr>
            <a:r>
              <a:rPr lang="en-US" sz="1200" b="0" dirty="0">
                <a:solidFill>
                  <a:srgbClr val="000000"/>
                </a:solidFill>
                <a:effectLst/>
                <a:highlight>
                  <a:srgbClr val="FFFFFF"/>
                </a:highlight>
                <a:latin typeface="SF Mono" panose="020B0009000002000000" pitchFamily="49" charset="0"/>
              </a:rPr>
              <a:t># We will remove rows with multiple cores because those are falcon rockets with 2 extra rocket boosters and rows that have multiple payloads in a single rocket.</a:t>
            </a:r>
            <a:br>
              <a:rPr lang="en-US" sz="1200" b="0" dirty="0">
                <a:solidFill>
                  <a:srgbClr val="000000"/>
                </a:solidFill>
                <a:effectLst/>
                <a:highlight>
                  <a:srgbClr val="FFFFFF"/>
                </a:highlight>
                <a:latin typeface="SF Mono" panose="020B0009000002000000" pitchFamily="49" charset="0"/>
              </a:rPr>
            </a:br>
            <a:r>
              <a:rPr lang="en-US" sz="1200" b="0" dirty="0">
                <a:solidFill>
                  <a:srgbClr val="000000"/>
                </a:solidFill>
                <a:effectLst/>
                <a:highlight>
                  <a:srgbClr val="FFFFFF"/>
                </a:highlight>
                <a:latin typeface="SF Mono" panose="020B0009000002000000" pitchFamily="49" charset="0"/>
              </a:rPr>
              <a:t>data = data[data['cores'].map(</a:t>
            </a:r>
            <a:r>
              <a:rPr lang="en-US" sz="1200" b="0" dirty="0" err="1">
                <a:solidFill>
                  <a:srgbClr val="000000"/>
                </a:solidFill>
                <a:effectLst/>
                <a:highlight>
                  <a:srgbClr val="FFFFFF"/>
                </a:highlight>
                <a:latin typeface="SF Mono" panose="020B0009000002000000" pitchFamily="49" charset="0"/>
              </a:rPr>
              <a:t>len</a:t>
            </a:r>
            <a:r>
              <a:rPr lang="en-US" sz="1200" b="0" dirty="0">
                <a:solidFill>
                  <a:srgbClr val="000000"/>
                </a:solidFill>
                <a:effectLst/>
                <a:highlight>
                  <a:srgbClr val="FFFFFF"/>
                </a:highlight>
                <a:latin typeface="SF Mono" panose="020B0009000002000000" pitchFamily="49" charset="0"/>
              </a:rPr>
              <a:t>)==1]</a:t>
            </a:r>
            <a:br>
              <a:rPr lang="en-US" sz="1200" b="0" dirty="0">
                <a:solidFill>
                  <a:srgbClr val="000000"/>
                </a:solidFill>
                <a:effectLst/>
                <a:highlight>
                  <a:srgbClr val="FFFFFF"/>
                </a:highlight>
                <a:latin typeface="SF Mono" panose="020B0009000002000000" pitchFamily="49" charset="0"/>
              </a:rPr>
            </a:br>
            <a:r>
              <a:rPr lang="en-US" sz="1200" b="0" dirty="0">
                <a:solidFill>
                  <a:srgbClr val="000000"/>
                </a:solidFill>
                <a:effectLst/>
                <a:highlight>
                  <a:srgbClr val="FFFFFF"/>
                </a:highlight>
                <a:latin typeface="SF Mono" panose="020B0009000002000000" pitchFamily="49" charset="0"/>
              </a:rPr>
              <a:t>data = data[data['payloads'].map(</a:t>
            </a:r>
            <a:r>
              <a:rPr lang="en-US" sz="1200" b="0" dirty="0" err="1">
                <a:solidFill>
                  <a:srgbClr val="000000"/>
                </a:solidFill>
                <a:effectLst/>
                <a:highlight>
                  <a:srgbClr val="FFFFFF"/>
                </a:highlight>
                <a:latin typeface="SF Mono" panose="020B0009000002000000" pitchFamily="49" charset="0"/>
              </a:rPr>
              <a:t>len</a:t>
            </a:r>
            <a:r>
              <a:rPr lang="en-US" sz="1200" b="0" dirty="0">
                <a:solidFill>
                  <a:srgbClr val="000000"/>
                </a:solidFill>
                <a:effectLst/>
                <a:highlight>
                  <a:srgbClr val="FFFFFF"/>
                </a:highlight>
                <a:latin typeface="SF Mono" panose="020B0009000002000000" pitchFamily="49" charset="0"/>
              </a:rPr>
              <a:t>)==1]</a:t>
            </a:r>
          </a:p>
          <a:p>
            <a:pPr marL="0" indent="0">
              <a:buNone/>
            </a:pPr>
            <a:r>
              <a:rPr lang="en-US" sz="1200" b="0" dirty="0">
                <a:solidFill>
                  <a:srgbClr val="000000"/>
                </a:solidFill>
                <a:effectLst/>
                <a:highlight>
                  <a:srgbClr val="FFFFFF"/>
                </a:highlight>
                <a:latin typeface="SF Mono" panose="020B0009000002000000" pitchFamily="49" charset="0"/>
              </a:rPr>
              <a:t># Since payloads and cores are lists of size 1 we will also extract the single value in the list and replace the feature.</a:t>
            </a:r>
            <a:br>
              <a:rPr lang="en-US" sz="1200" b="0" dirty="0">
                <a:solidFill>
                  <a:srgbClr val="000000"/>
                </a:solidFill>
                <a:effectLst/>
                <a:highlight>
                  <a:srgbClr val="FFFFFF"/>
                </a:highlight>
                <a:latin typeface="SF Mono" panose="020B0009000002000000" pitchFamily="49" charset="0"/>
              </a:rPr>
            </a:br>
            <a:r>
              <a:rPr lang="en-US" sz="1200" b="0" dirty="0">
                <a:solidFill>
                  <a:srgbClr val="000000"/>
                </a:solidFill>
                <a:effectLst/>
                <a:highlight>
                  <a:srgbClr val="FFFFFF"/>
                </a:highlight>
                <a:latin typeface="SF Mono" panose="020B0009000002000000" pitchFamily="49" charset="0"/>
              </a:rPr>
              <a:t>data['cores'] = data['cores'].map(lambda x : x[0])</a:t>
            </a:r>
            <a:br>
              <a:rPr lang="en-US" sz="1200" b="0" dirty="0">
                <a:solidFill>
                  <a:srgbClr val="000000"/>
                </a:solidFill>
                <a:effectLst/>
                <a:highlight>
                  <a:srgbClr val="FFFFFF"/>
                </a:highlight>
                <a:latin typeface="SF Mono" panose="020B0009000002000000" pitchFamily="49" charset="0"/>
              </a:rPr>
            </a:br>
            <a:r>
              <a:rPr lang="en-US" sz="1200" b="0" dirty="0">
                <a:solidFill>
                  <a:srgbClr val="000000"/>
                </a:solidFill>
                <a:effectLst/>
                <a:highlight>
                  <a:srgbClr val="FFFFFF"/>
                </a:highlight>
                <a:latin typeface="SF Mono" panose="020B0009000002000000" pitchFamily="49" charset="0"/>
              </a:rPr>
              <a:t>data['payloads'] = data['payloads'].map(lambda x : x[0])</a:t>
            </a:r>
          </a:p>
          <a:p>
            <a:pPr marL="0" indent="0">
              <a:buNone/>
            </a:pPr>
            <a:r>
              <a:rPr lang="en-US" sz="1200" b="0" dirty="0">
                <a:solidFill>
                  <a:srgbClr val="000000"/>
                </a:solidFill>
                <a:effectLst/>
                <a:highlight>
                  <a:srgbClr val="FFFFFF"/>
                </a:highlight>
                <a:latin typeface="SF Mono" panose="020B0009000002000000" pitchFamily="49" charset="0"/>
              </a:rPr>
              <a:t># We also want to convert the </a:t>
            </a:r>
            <a:r>
              <a:rPr lang="en-US" sz="1200" b="0" dirty="0" err="1">
                <a:solidFill>
                  <a:srgbClr val="000000"/>
                </a:solidFill>
                <a:effectLst/>
                <a:highlight>
                  <a:srgbClr val="FFFFFF"/>
                </a:highlight>
                <a:latin typeface="SF Mono" panose="020B0009000002000000" pitchFamily="49" charset="0"/>
              </a:rPr>
              <a:t>date_utc</a:t>
            </a:r>
            <a:r>
              <a:rPr lang="en-US" sz="1200" b="0" dirty="0">
                <a:solidFill>
                  <a:srgbClr val="000000"/>
                </a:solidFill>
                <a:effectLst/>
                <a:highlight>
                  <a:srgbClr val="FFFFFF"/>
                </a:highlight>
                <a:latin typeface="SF Mono" panose="020B0009000002000000" pitchFamily="49" charset="0"/>
              </a:rPr>
              <a:t> to a datetime datatype and then extracting the date leaving the time</a:t>
            </a:r>
            <a:br>
              <a:rPr lang="en-US" sz="1200" b="0" dirty="0">
                <a:solidFill>
                  <a:srgbClr val="000000"/>
                </a:solidFill>
                <a:effectLst/>
                <a:highlight>
                  <a:srgbClr val="FFFFFF"/>
                </a:highlight>
                <a:latin typeface="SF Mono" panose="020B0009000002000000" pitchFamily="49" charset="0"/>
              </a:rPr>
            </a:br>
            <a:r>
              <a:rPr lang="en-US" sz="1200" b="0" dirty="0">
                <a:solidFill>
                  <a:srgbClr val="000000"/>
                </a:solidFill>
                <a:effectLst/>
                <a:highlight>
                  <a:srgbClr val="FFFFFF"/>
                </a:highlight>
                <a:latin typeface="SF Mono" panose="020B0009000002000000" pitchFamily="49" charset="0"/>
              </a:rPr>
              <a:t>data['date'] = </a:t>
            </a:r>
            <a:r>
              <a:rPr lang="en-US" sz="1200" b="0" dirty="0" err="1">
                <a:solidFill>
                  <a:srgbClr val="000000"/>
                </a:solidFill>
                <a:effectLst/>
                <a:highlight>
                  <a:srgbClr val="FFFFFF"/>
                </a:highlight>
                <a:latin typeface="SF Mono" panose="020B0009000002000000" pitchFamily="49" charset="0"/>
              </a:rPr>
              <a:t>pd.to_datetime</a:t>
            </a:r>
            <a:r>
              <a:rPr lang="en-US" sz="1200" b="0" dirty="0">
                <a:solidFill>
                  <a:srgbClr val="000000"/>
                </a:solidFill>
                <a:effectLst/>
                <a:highlight>
                  <a:srgbClr val="FFFFFF"/>
                </a:highlight>
                <a:latin typeface="SF Mono" panose="020B0009000002000000" pitchFamily="49" charset="0"/>
              </a:rPr>
              <a:t>(data['</a:t>
            </a:r>
            <a:r>
              <a:rPr lang="en-US" sz="1200" b="0" dirty="0" err="1">
                <a:solidFill>
                  <a:srgbClr val="000000"/>
                </a:solidFill>
                <a:effectLst/>
                <a:highlight>
                  <a:srgbClr val="FFFFFF"/>
                </a:highlight>
                <a:latin typeface="SF Mono" panose="020B0009000002000000" pitchFamily="49" charset="0"/>
              </a:rPr>
              <a:t>date_utc</a:t>
            </a:r>
            <a:r>
              <a:rPr lang="en-US" sz="1200" b="0" dirty="0">
                <a:solidFill>
                  <a:srgbClr val="000000"/>
                </a:solidFill>
                <a:effectLst/>
                <a:highlight>
                  <a:srgbClr val="FFFFFF"/>
                </a:highlight>
                <a:latin typeface="SF Mono" panose="020B0009000002000000" pitchFamily="49" charset="0"/>
              </a:rPr>
              <a:t>']).</a:t>
            </a:r>
            <a:r>
              <a:rPr lang="en-US" sz="1200" b="0" dirty="0" err="1">
                <a:solidFill>
                  <a:srgbClr val="000000"/>
                </a:solidFill>
                <a:effectLst/>
                <a:highlight>
                  <a:srgbClr val="FFFFFF"/>
                </a:highlight>
                <a:latin typeface="SF Mono" panose="020B0009000002000000" pitchFamily="49" charset="0"/>
              </a:rPr>
              <a:t>dt.date</a:t>
            </a:r>
            <a:endParaRPr lang="en-US" sz="1200" b="0" dirty="0">
              <a:solidFill>
                <a:srgbClr val="000000"/>
              </a:solidFill>
              <a:effectLst/>
              <a:highlight>
                <a:srgbClr val="FFFFFF"/>
              </a:highlight>
              <a:latin typeface="SF Mono" panose="020B0009000002000000" pitchFamily="49" charset="0"/>
            </a:endParaRPr>
          </a:p>
          <a:p>
            <a:pPr marL="0" indent="0">
              <a:buNone/>
            </a:pPr>
            <a:r>
              <a:rPr lang="en-US" sz="1200" b="0" dirty="0">
                <a:solidFill>
                  <a:srgbClr val="000000"/>
                </a:solidFill>
                <a:effectLst/>
                <a:highlight>
                  <a:srgbClr val="FFFFFF"/>
                </a:highlight>
                <a:latin typeface="SF Mono" panose="020B0009000002000000" pitchFamily="49" charset="0"/>
              </a:rPr>
              <a:t># Using the date we will restrict the dates of the launches</a:t>
            </a:r>
            <a:br>
              <a:rPr lang="en-US" sz="1200" b="0" dirty="0">
                <a:solidFill>
                  <a:srgbClr val="000000"/>
                </a:solidFill>
                <a:effectLst/>
                <a:highlight>
                  <a:srgbClr val="FFFFFF"/>
                </a:highlight>
                <a:latin typeface="SF Mono" panose="020B0009000002000000" pitchFamily="49" charset="0"/>
              </a:rPr>
            </a:br>
            <a:r>
              <a:rPr lang="en-US" sz="1200" b="0" dirty="0">
                <a:solidFill>
                  <a:srgbClr val="000000"/>
                </a:solidFill>
                <a:effectLst/>
                <a:highlight>
                  <a:srgbClr val="FFFFFF"/>
                </a:highlight>
                <a:latin typeface="SF Mono" panose="020B0009000002000000" pitchFamily="49" charset="0"/>
              </a:rPr>
              <a:t>data = data[data['date'] &lt;= </a:t>
            </a:r>
            <a:r>
              <a:rPr lang="en-US" sz="1200" b="0" dirty="0" err="1">
                <a:solidFill>
                  <a:srgbClr val="000000"/>
                </a:solidFill>
                <a:effectLst/>
                <a:highlight>
                  <a:srgbClr val="FFFFFF"/>
                </a:highlight>
                <a:latin typeface="SF Mono" panose="020B0009000002000000" pitchFamily="49" charset="0"/>
              </a:rPr>
              <a:t>datetime.date</a:t>
            </a:r>
            <a:r>
              <a:rPr lang="en-US" sz="1200" b="0" dirty="0">
                <a:solidFill>
                  <a:srgbClr val="000000"/>
                </a:solidFill>
                <a:effectLst/>
                <a:highlight>
                  <a:srgbClr val="FFFFFF"/>
                </a:highlight>
                <a:latin typeface="SF Mono" panose="020B0009000002000000" pitchFamily="49" charset="0"/>
              </a:rPr>
              <a:t>(2020, 11, 13)]</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Collecting SpaceX data consuming the SpaceX API, via Http requests</a:t>
            </a:r>
          </a:p>
          <a:p>
            <a:pPr lvl="1">
              <a:lnSpc>
                <a:spcPct val="100000"/>
              </a:lnSpc>
              <a:spcBef>
                <a:spcPts val="1400"/>
              </a:spcBef>
            </a:pPr>
            <a:r>
              <a:rPr lang="en-US" sz="1800" dirty="0">
                <a:solidFill>
                  <a:schemeClr val="accent3">
                    <a:lumMod val="25000"/>
                  </a:schemeClr>
                </a:solidFill>
                <a:latin typeface="Abadi" panose="020B0604020104020204" pitchFamily="34" charset="0"/>
              </a:rPr>
              <a:t>Different API endpoints for different data (rockets, launchpads, payloads, etc.)</a:t>
            </a:r>
          </a:p>
          <a:p>
            <a:pPr>
              <a:lnSpc>
                <a:spcPct val="100000"/>
              </a:lnSpc>
              <a:spcBef>
                <a:spcPts val="1400"/>
              </a:spcBef>
            </a:pPr>
            <a:r>
              <a:rPr lang="en-US" sz="2200" dirty="0">
                <a:solidFill>
                  <a:schemeClr val="accent3">
                    <a:lumMod val="25000"/>
                  </a:schemeClr>
                </a:solidFill>
                <a:latin typeface="Abadi" panose="020B0604020104020204" pitchFamily="34" charset="0"/>
              </a:rPr>
              <a:t>Converting Http responses from Json to Python Pandas </a:t>
            </a:r>
            <a:r>
              <a:rPr lang="en-US" sz="2200" dirty="0" err="1">
                <a:solidFill>
                  <a:schemeClr val="accent3">
                    <a:lumMod val="25000"/>
                  </a:schemeClr>
                </a:solidFill>
                <a:latin typeface="Abadi" panose="020B0604020104020204" pitchFamily="34" charset="0"/>
              </a:rPr>
              <a:t>DataFrames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Cleaning up the data</a:t>
            </a:r>
          </a:p>
          <a:p>
            <a:pPr>
              <a:lnSpc>
                <a:spcPct val="100000"/>
              </a:lnSpc>
              <a:spcBef>
                <a:spcPts val="1400"/>
              </a:spcBef>
            </a:pPr>
            <a:r>
              <a:rPr lang="en-US" sz="2200" dirty="0">
                <a:solidFill>
                  <a:schemeClr val="accent3">
                    <a:lumMod val="25000"/>
                  </a:schemeClr>
                </a:solidFill>
                <a:latin typeface="Abadi" panose="020B0604020104020204" pitchFamily="34" charset="0"/>
              </a:rPr>
              <a:t>Python notebook: </a:t>
            </a:r>
            <a:r>
              <a:rPr lang="en-US" sz="2200" dirty="0">
                <a:solidFill>
                  <a:schemeClr val="accent3">
                    <a:lumMod val="25000"/>
                  </a:schemeClr>
                </a:solidFill>
                <a:latin typeface="Abadi" panose="020B0604020104020204" pitchFamily="34" charset="0"/>
                <a:hlinkClick r:id="rId3"/>
              </a:rPr>
              <a:t>https://github.com/federicoorlandini/IBMDataScience/blob/main/AppliedData%20ScienceCapstone/jupyter-labs-spacex-data-collection-api.ipynb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Get the SpaceX Wikipedia web page content (</a:t>
            </a:r>
            <a:r>
              <a:rPr lang="en-US" sz="2200" dirty="0">
                <a:solidFill>
                  <a:schemeClr val="accent3">
                    <a:lumMod val="25000"/>
                  </a:schemeClr>
                </a:solidFill>
                <a:latin typeface="Abadi"/>
                <a:hlinkClick r:id="rId3"/>
              </a:rPr>
              <a:t>https://en.wikipedia.org/wiki/List_of_Falcon_9_and_Falcon_Heavy_launches</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Read the data contained in the main table in the web page using </a:t>
            </a:r>
            <a:r>
              <a:rPr lang="en-US" sz="2200" dirty="0" err="1">
                <a:solidFill>
                  <a:schemeClr val="accent3">
                    <a:lumMod val="25000"/>
                  </a:schemeClr>
                </a:solidFill>
                <a:latin typeface="Abadi" panose="020B0604020104020204" pitchFamily="34" charset="0"/>
              </a:rPr>
              <a:t>BeautifulSoap</a:t>
            </a:r>
            <a:r>
              <a:rPr lang="en-US" sz="2200" dirty="0">
                <a:solidFill>
                  <a:schemeClr val="accent3">
                    <a:lumMod val="25000"/>
                  </a:schemeClr>
                </a:solidFill>
                <a:latin typeface="Abadi" panose="020B0604020104020204" pitchFamily="34" charset="0"/>
              </a:rPr>
              <a:t> Python library</a:t>
            </a:r>
          </a:p>
          <a:p>
            <a:pPr>
              <a:lnSpc>
                <a:spcPct val="100000"/>
              </a:lnSpc>
              <a:spcBef>
                <a:spcPts val="1400"/>
              </a:spcBef>
            </a:pPr>
            <a:r>
              <a:rPr lang="en-US" sz="2200" dirty="0">
                <a:solidFill>
                  <a:schemeClr val="accent3">
                    <a:lumMod val="25000"/>
                  </a:schemeClr>
                </a:solidFill>
                <a:latin typeface="Abadi" panose="020B0604020104020204" pitchFamily="34" charset="0"/>
              </a:rPr>
              <a:t>Python notebook: </a:t>
            </a:r>
            <a:r>
              <a:rPr lang="en-US" sz="2200" dirty="0">
                <a:solidFill>
                  <a:schemeClr val="accent3">
                    <a:lumMod val="25000"/>
                  </a:schemeClr>
                </a:solidFill>
                <a:latin typeface="Abadi" panose="020B0604020104020204" pitchFamily="34" charset="0"/>
                <a:hlinkClick r:id="rId4"/>
              </a:rPr>
              <a:t>https://github.com/federicoorlandini/IBMDataScience/blob/main/AppliedData%20ScienceCapstone/jupyter-labs-webscraping.ipynb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195944" y="1792288"/>
            <a:ext cx="6863378" cy="4206875"/>
          </a:xfrm>
          <a:prstGeom prst="rect">
            <a:avLst/>
          </a:prstGeom>
          <a:ln>
            <a:solidFill>
              <a:srgbClr val="0B49CB"/>
            </a:solidFill>
            <a:prstDash val="dash"/>
          </a:ln>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0" dirty="0">
                <a:solidFill>
                  <a:srgbClr val="000000"/>
                </a:solidFill>
                <a:effectLst/>
                <a:highlight>
                  <a:srgbClr val="FFFFFF"/>
                </a:highlight>
                <a:latin typeface="SF Mono" panose="020B0009000002000000" pitchFamily="49" charset="0"/>
              </a:rPr>
              <a:t># Get the web page content</a:t>
            </a:r>
            <a:br>
              <a:rPr lang="en-US" sz="1600" b="0" dirty="0">
                <a:solidFill>
                  <a:srgbClr val="000000"/>
                </a:solidFill>
                <a:effectLst/>
                <a:highlight>
                  <a:srgbClr val="FFFFFF"/>
                </a:highlight>
                <a:latin typeface="SF Mono" panose="020B0009000002000000" pitchFamily="49" charset="0"/>
              </a:rPr>
            </a:br>
            <a:r>
              <a:rPr lang="en-US" sz="1600" b="0" dirty="0" err="1">
                <a:solidFill>
                  <a:srgbClr val="000000"/>
                </a:solidFill>
                <a:effectLst/>
                <a:highlight>
                  <a:srgbClr val="FFFFFF"/>
                </a:highlight>
                <a:latin typeface="SF Mono" panose="020B0009000002000000" pitchFamily="49" charset="0"/>
              </a:rPr>
              <a:t>static_url</a:t>
            </a:r>
            <a:r>
              <a:rPr lang="en-US" sz="1600" b="0" dirty="0">
                <a:solidFill>
                  <a:srgbClr val="000000"/>
                </a:solidFill>
                <a:effectLst/>
                <a:highlight>
                  <a:srgbClr val="FFFFFF"/>
                </a:highlight>
                <a:latin typeface="SF Mono" panose="020B0009000002000000" pitchFamily="49" charset="0"/>
              </a:rPr>
              <a:t> = </a:t>
            </a:r>
            <a:r>
              <a:rPr lang="en-US" sz="1600" b="0" dirty="0">
                <a:solidFill>
                  <a:srgbClr val="A31515"/>
                </a:solidFill>
                <a:effectLst/>
                <a:highlight>
                  <a:srgbClr val="FFFFFF"/>
                </a:highlight>
                <a:latin typeface="SF Mono" panose="020B0009000002000000" pitchFamily="49" charset="0"/>
                <a:hlinkClick r:id="rId5"/>
              </a:rPr>
              <a:t>https://en.wikipedia.org/w/index.php?title=List_of_Falcon_9_and_Falcon_Heavy_launches&amp;oldid=1027686922</a:t>
            </a:r>
            <a:br>
              <a:rPr lang="en-US" sz="1600" b="0" dirty="0">
                <a:solidFill>
                  <a:srgbClr val="A31515"/>
                </a:solidFill>
                <a:effectLst/>
                <a:highlight>
                  <a:srgbClr val="FFFFFF"/>
                </a:highlight>
                <a:latin typeface="SF Mono" panose="020B0009000002000000" pitchFamily="49" charset="0"/>
              </a:rPr>
            </a:br>
            <a:r>
              <a:rPr lang="en-US" sz="1600" b="0" dirty="0">
                <a:solidFill>
                  <a:srgbClr val="A31515"/>
                </a:solidFill>
                <a:effectLst/>
                <a:highlight>
                  <a:srgbClr val="FFFFFF"/>
                </a:highlight>
                <a:latin typeface="SF Mono" panose="020B0009000002000000" pitchFamily="49" charset="0"/>
              </a:rPr>
              <a:t>response = </a:t>
            </a:r>
            <a:r>
              <a:rPr lang="en-US" sz="1600" b="0" dirty="0" err="1">
                <a:solidFill>
                  <a:srgbClr val="A31515"/>
                </a:solidFill>
                <a:effectLst/>
                <a:highlight>
                  <a:srgbClr val="FFFFFF"/>
                </a:highlight>
                <a:latin typeface="SF Mono" panose="020B0009000002000000" pitchFamily="49" charset="0"/>
              </a:rPr>
              <a:t>requests.get</a:t>
            </a:r>
            <a:r>
              <a:rPr lang="en-US" sz="1600" b="0" dirty="0">
                <a:solidFill>
                  <a:srgbClr val="A31515"/>
                </a:solidFill>
                <a:effectLst/>
                <a:highlight>
                  <a:srgbClr val="FFFFFF"/>
                </a:highlight>
                <a:latin typeface="SF Mono" panose="020B0009000002000000" pitchFamily="49" charset="0"/>
              </a:rPr>
              <a:t>(</a:t>
            </a:r>
            <a:r>
              <a:rPr lang="en-US" sz="1600" b="0" dirty="0" err="1">
                <a:solidFill>
                  <a:srgbClr val="A31515"/>
                </a:solidFill>
                <a:effectLst/>
                <a:highlight>
                  <a:srgbClr val="FFFFFF"/>
                </a:highlight>
                <a:latin typeface="SF Mono" panose="020B0009000002000000" pitchFamily="49" charset="0"/>
              </a:rPr>
              <a:t>static_url</a:t>
            </a:r>
            <a:r>
              <a:rPr lang="en-US" sz="1600" b="0" dirty="0">
                <a:solidFill>
                  <a:srgbClr val="A31515"/>
                </a:solidFill>
                <a:effectLst/>
                <a:highlight>
                  <a:srgbClr val="FFFFFF"/>
                </a:highlight>
                <a:latin typeface="SF Mono" panose="020B0009000002000000" pitchFamily="49" charset="0"/>
              </a:rPr>
              <a:t>)</a:t>
            </a:r>
            <a:endParaRPr lang="en-US" sz="1600" dirty="0">
              <a:solidFill>
                <a:srgbClr val="000000"/>
              </a:solidFill>
              <a:highlight>
                <a:srgbClr val="FFFFFF"/>
              </a:highlight>
              <a:latin typeface="SF Mono" panose="020B0009000002000000" pitchFamily="49" charset="0"/>
            </a:endParaRPr>
          </a:p>
          <a:p>
            <a:pPr marL="0" indent="0">
              <a:buNone/>
            </a:pPr>
            <a:r>
              <a:rPr lang="en-US" sz="1600" dirty="0">
                <a:solidFill>
                  <a:srgbClr val="000000"/>
                </a:solidFill>
                <a:highlight>
                  <a:srgbClr val="FFFFFF"/>
                </a:highlight>
                <a:latin typeface="SF Mono" panose="020B0009000002000000" pitchFamily="49" charset="0"/>
              </a:rPr>
              <a:t># Use </a:t>
            </a:r>
            <a:r>
              <a:rPr lang="en-US" sz="1600" dirty="0" err="1">
                <a:solidFill>
                  <a:srgbClr val="000000"/>
                </a:solidFill>
                <a:highlight>
                  <a:srgbClr val="FFFFFF"/>
                </a:highlight>
                <a:latin typeface="SF Mono" panose="020B0009000002000000" pitchFamily="49" charset="0"/>
              </a:rPr>
              <a:t>BeautifulSoap</a:t>
            </a:r>
            <a:r>
              <a:rPr lang="en-US" sz="1600" dirty="0">
                <a:solidFill>
                  <a:srgbClr val="000000"/>
                </a:solidFill>
                <a:highlight>
                  <a:srgbClr val="FFFFFF"/>
                </a:highlight>
                <a:latin typeface="SF Mono" panose="020B0009000002000000" pitchFamily="49" charset="0"/>
              </a:rPr>
              <a:t> to navigate the HTML page</a:t>
            </a:r>
            <a:br>
              <a:rPr lang="en-US" sz="1600" dirty="0">
                <a:solidFill>
                  <a:srgbClr val="000000"/>
                </a:solidFill>
                <a:highlight>
                  <a:srgbClr val="FFFFFF"/>
                </a:highlight>
                <a:latin typeface="SF Mono" panose="020B0009000002000000" pitchFamily="49" charset="0"/>
              </a:rPr>
            </a:br>
            <a:r>
              <a:rPr lang="en-US" sz="1600" b="0" dirty="0" err="1">
                <a:solidFill>
                  <a:srgbClr val="000000"/>
                </a:solidFill>
                <a:effectLst/>
                <a:highlight>
                  <a:srgbClr val="FFFFFF"/>
                </a:highlight>
                <a:latin typeface="SF Mono" panose="020B0009000002000000" pitchFamily="49" charset="0"/>
              </a:rPr>
              <a:t>bs_object</a:t>
            </a:r>
            <a:r>
              <a:rPr lang="en-US" sz="1600" b="0" dirty="0">
                <a:solidFill>
                  <a:srgbClr val="000000"/>
                </a:solidFill>
                <a:effectLst/>
                <a:highlight>
                  <a:srgbClr val="FFFFFF"/>
                </a:highlight>
                <a:latin typeface="SF Mono" panose="020B0009000002000000" pitchFamily="49" charset="0"/>
              </a:rPr>
              <a:t> = </a:t>
            </a:r>
            <a:r>
              <a:rPr lang="en-US" sz="1600" b="0" dirty="0" err="1">
                <a:solidFill>
                  <a:srgbClr val="000000"/>
                </a:solidFill>
                <a:effectLst/>
                <a:highlight>
                  <a:srgbClr val="FFFFFF"/>
                </a:highlight>
                <a:latin typeface="SF Mono" panose="020B0009000002000000" pitchFamily="49" charset="0"/>
              </a:rPr>
              <a:t>BeautifulSoup</a:t>
            </a:r>
            <a:r>
              <a:rPr lang="en-US" sz="1600" b="0" dirty="0">
                <a:solidFill>
                  <a:srgbClr val="000000"/>
                </a:solidFill>
                <a:effectLst/>
                <a:highlight>
                  <a:srgbClr val="FFFFFF"/>
                </a:highlight>
                <a:latin typeface="SF Mono" panose="020B0009000002000000" pitchFamily="49" charset="0"/>
              </a:rPr>
              <a:t>(</a:t>
            </a:r>
            <a:r>
              <a:rPr lang="en-US" sz="1600" b="0" dirty="0" err="1">
                <a:solidFill>
                  <a:srgbClr val="000000"/>
                </a:solidFill>
                <a:effectLst/>
                <a:highlight>
                  <a:srgbClr val="FFFFFF"/>
                </a:highlight>
                <a:latin typeface="SF Mono" panose="020B0009000002000000" pitchFamily="49" charset="0"/>
              </a:rPr>
              <a:t>response.content</a:t>
            </a:r>
            <a:r>
              <a:rPr lang="en-US" sz="1600" b="0" dirty="0">
                <a:solidFill>
                  <a:srgbClr val="000000"/>
                </a:solidFill>
                <a:effectLst/>
                <a:highlight>
                  <a:srgbClr val="FFFFFF"/>
                </a:highlight>
                <a:latin typeface="SF Mono" panose="020B0009000002000000" pitchFamily="49" charset="0"/>
              </a:rPr>
              <a:t>)</a:t>
            </a:r>
            <a:br>
              <a:rPr lang="en-US" sz="1600" b="0" dirty="0">
                <a:solidFill>
                  <a:srgbClr val="000000"/>
                </a:solidFill>
                <a:effectLst/>
                <a:highlight>
                  <a:srgbClr val="FFFFFF"/>
                </a:highlight>
                <a:latin typeface="SF Mono" panose="020B0009000002000000" pitchFamily="49" charset="0"/>
              </a:rPr>
            </a:br>
            <a:r>
              <a:rPr lang="en-US" sz="1600" b="0" dirty="0" err="1">
                <a:solidFill>
                  <a:srgbClr val="000000"/>
                </a:solidFill>
                <a:effectLst/>
                <a:highlight>
                  <a:srgbClr val="FFFFFF"/>
                </a:highlight>
                <a:latin typeface="SF Mono" panose="020B0009000002000000" pitchFamily="49" charset="0"/>
              </a:rPr>
              <a:t>html_tables</a:t>
            </a:r>
            <a:r>
              <a:rPr lang="en-US" sz="1600" b="0" dirty="0">
                <a:solidFill>
                  <a:srgbClr val="000000"/>
                </a:solidFill>
                <a:effectLst/>
                <a:highlight>
                  <a:srgbClr val="FFFFFF"/>
                </a:highlight>
                <a:latin typeface="SF Mono" panose="020B0009000002000000" pitchFamily="49" charset="0"/>
              </a:rPr>
              <a:t> = </a:t>
            </a:r>
            <a:r>
              <a:rPr lang="en-US" sz="1600" b="0" dirty="0" err="1">
                <a:solidFill>
                  <a:srgbClr val="000000"/>
                </a:solidFill>
                <a:effectLst/>
                <a:highlight>
                  <a:srgbClr val="FFFFFF"/>
                </a:highlight>
                <a:latin typeface="SF Mono" panose="020B0009000002000000" pitchFamily="49" charset="0"/>
              </a:rPr>
              <a:t>bs_object.find_all</a:t>
            </a:r>
            <a:r>
              <a:rPr lang="en-US" sz="1600" b="0" dirty="0">
                <a:solidFill>
                  <a:srgbClr val="000000"/>
                </a:solidFill>
                <a:effectLst/>
                <a:highlight>
                  <a:srgbClr val="FFFFFF"/>
                </a:highlight>
                <a:latin typeface="SF Mono" panose="020B0009000002000000" pitchFamily="49" charset="0"/>
              </a:rPr>
              <a:t>('table’)</a:t>
            </a:r>
          </a:p>
          <a:p>
            <a:pPr marL="0" indent="0">
              <a:buNone/>
            </a:pPr>
            <a:r>
              <a:rPr lang="en-US" sz="1600" dirty="0">
                <a:solidFill>
                  <a:srgbClr val="000000"/>
                </a:solidFill>
                <a:highlight>
                  <a:srgbClr val="FFFFFF"/>
                </a:highlight>
                <a:latin typeface="SF Mono" panose="020B0009000002000000" pitchFamily="49" charset="0"/>
              </a:rPr>
              <a:t># Parse the column name from the HTML table</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for </a:t>
            </a:r>
            <a:r>
              <a:rPr lang="en-US" sz="1600" dirty="0" err="1">
                <a:solidFill>
                  <a:srgbClr val="000000"/>
                </a:solidFill>
                <a:highlight>
                  <a:srgbClr val="FFFFFF"/>
                </a:highlight>
                <a:latin typeface="SF Mono" panose="020B0009000002000000" pitchFamily="49" charset="0"/>
              </a:rPr>
              <a:t>header_item</a:t>
            </a:r>
            <a:r>
              <a:rPr lang="en-US" sz="1600" dirty="0">
                <a:solidFill>
                  <a:srgbClr val="000000"/>
                </a:solidFill>
                <a:highlight>
                  <a:srgbClr val="FFFFFF"/>
                </a:highlight>
                <a:latin typeface="SF Mono" panose="020B0009000002000000" pitchFamily="49" charset="0"/>
              </a:rPr>
              <a:t> in </a:t>
            </a:r>
            <a:r>
              <a:rPr lang="en-US" sz="1600" dirty="0" err="1">
                <a:solidFill>
                  <a:srgbClr val="000000"/>
                </a:solidFill>
                <a:highlight>
                  <a:srgbClr val="FFFFFF"/>
                </a:highlight>
                <a:latin typeface="SF Mono" panose="020B0009000002000000" pitchFamily="49" charset="0"/>
              </a:rPr>
              <a:t>html_tables</a:t>
            </a:r>
            <a:r>
              <a:rPr lang="en-US" sz="1600" dirty="0">
                <a:solidFill>
                  <a:srgbClr val="000000"/>
                </a:solidFill>
                <a:highlight>
                  <a:srgbClr val="FFFFFF"/>
                </a:highlight>
                <a:latin typeface="SF Mono" panose="020B0009000002000000" pitchFamily="49" charset="0"/>
              </a:rPr>
              <a:t>[2].</a:t>
            </a:r>
            <a:r>
              <a:rPr lang="en-US" sz="1600" dirty="0" err="1">
                <a:solidFill>
                  <a:srgbClr val="000000"/>
                </a:solidFill>
                <a:highlight>
                  <a:srgbClr val="FFFFFF"/>
                </a:highlight>
                <a:latin typeface="SF Mono" panose="020B0009000002000000" pitchFamily="49" charset="0"/>
              </a:rPr>
              <a:t>find_all</a:t>
            </a:r>
            <a:r>
              <a:rPr lang="en-US" sz="1600" dirty="0">
                <a:solidFill>
                  <a:srgbClr val="000000"/>
                </a:solidFill>
                <a:highlight>
                  <a:srgbClr val="FFFFFF"/>
                </a:highlight>
                <a:latin typeface="SF Mono" panose="020B0009000002000000" pitchFamily="49" charset="0"/>
              </a:rPr>
              <a:t>('</a:t>
            </a:r>
            <a:r>
              <a:rPr lang="en-US" sz="1600" dirty="0" err="1">
                <a:solidFill>
                  <a:srgbClr val="000000"/>
                </a:solidFill>
                <a:highlight>
                  <a:srgbClr val="FFFFFF"/>
                </a:highlight>
                <a:latin typeface="SF Mono" panose="020B0009000002000000" pitchFamily="49" charset="0"/>
              </a:rPr>
              <a:t>th</a:t>
            </a:r>
            <a:r>
              <a:rPr lang="en-US" sz="1600" dirty="0">
                <a:solidFill>
                  <a:srgbClr val="000000"/>
                </a:solidFill>
                <a:highlight>
                  <a:srgbClr val="FFFFFF"/>
                </a:highlight>
                <a:latin typeface="SF Mono" panose="020B0009000002000000" pitchFamily="49" charset="0"/>
              </a:rPr>
              <a:t>’):</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    name = </a:t>
            </a:r>
            <a:r>
              <a:rPr lang="en-US" sz="1600" dirty="0" err="1">
                <a:solidFill>
                  <a:srgbClr val="000000"/>
                </a:solidFill>
                <a:highlight>
                  <a:srgbClr val="FFFFFF"/>
                </a:highlight>
                <a:latin typeface="SF Mono" panose="020B0009000002000000" pitchFamily="49" charset="0"/>
              </a:rPr>
              <a:t>extract_column_from_header</a:t>
            </a:r>
            <a:r>
              <a:rPr lang="en-US" sz="1600" dirty="0">
                <a:solidFill>
                  <a:srgbClr val="000000"/>
                </a:solidFill>
                <a:highlight>
                  <a:srgbClr val="FFFFFF"/>
                </a:highlight>
                <a:latin typeface="SF Mono" panose="020B0009000002000000" pitchFamily="49" charset="0"/>
              </a:rPr>
              <a:t>(</a:t>
            </a:r>
            <a:r>
              <a:rPr lang="en-US" sz="1600" dirty="0" err="1">
                <a:solidFill>
                  <a:srgbClr val="000000"/>
                </a:solidFill>
                <a:highlight>
                  <a:srgbClr val="FFFFFF"/>
                </a:highlight>
                <a:latin typeface="SF Mono" panose="020B0009000002000000" pitchFamily="49" charset="0"/>
              </a:rPr>
              <a:t>header_item</a:t>
            </a:r>
            <a:r>
              <a:rPr lang="en-US" sz="1600" dirty="0">
                <a:solidFill>
                  <a:srgbClr val="000000"/>
                </a:solidFill>
                <a:highlight>
                  <a:srgbClr val="FFFFFF"/>
                </a:highlight>
                <a:latin typeface="SF Mono" panose="020B0009000002000000" pitchFamily="49" charset="0"/>
              </a:rPr>
              <a:t>)</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    if( name is not None and </a:t>
            </a:r>
            <a:r>
              <a:rPr lang="en-US" sz="1600" dirty="0" err="1">
                <a:solidFill>
                  <a:srgbClr val="000000"/>
                </a:solidFill>
                <a:highlight>
                  <a:srgbClr val="FFFFFF"/>
                </a:highlight>
                <a:latin typeface="SF Mono" panose="020B0009000002000000" pitchFamily="49" charset="0"/>
              </a:rPr>
              <a:t>len</a:t>
            </a:r>
            <a:r>
              <a:rPr lang="en-US" sz="1600" dirty="0">
                <a:solidFill>
                  <a:srgbClr val="000000"/>
                </a:solidFill>
                <a:highlight>
                  <a:srgbClr val="FFFFFF"/>
                </a:highlight>
                <a:latin typeface="SF Mono" panose="020B0009000002000000" pitchFamily="49" charset="0"/>
              </a:rPr>
              <a:t>(name) &gt; 0 ):</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	</a:t>
            </a:r>
            <a:r>
              <a:rPr lang="en-US" sz="1600" dirty="0" err="1">
                <a:solidFill>
                  <a:srgbClr val="000000"/>
                </a:solidFill>
                <a:highlight>
                  <a:srgbClr val="FFFFFF"/>
                </a:highlight>
                <a:latin typeface="SF Mono" panose="020B0009000002000000" pitchFamily="49" charset="0"/>
              </a:rPr>
              <a:t>column_names.append</a:t>
            </a:r>
            <a:r>
              <a:rPr lang="en-US" sz="1600" dirty="0">
                <a:solidFill>
                  <a:srgbClr val="000000"/>
                </a:solidFill>
                <a:highlight>
                  <a:srgbClr val="FFFFFF"/>
                </a:highlight>
                <a:latin typeface="SF Mono" panose="020B0009000002000000" pitchFamily="49" charset="0"/>
              </a:rPr>
              <a:t>(name)</a:t>
            </a:r>
          </a:p>
          <a:p>
            <a:pPr marL="0" indent="0">
              <a:buNone/>
            </a:pPr>
            <a:r>
              <a:rPr lang="en-US" sz="1600" dirty="0">
                <a:solidFill>
                  <a:srgbClr val="000000"/>
                </a:solidFill>
                <a:highlight>
                  <a:srgbClr val="FFFFFF"/>
                </a:highlight>
                <a:latin typeface="SF Mono" panose="020B0009000002000000" pitchFamily="49" charset="0"/>
              </a:rPr>
              <a:t># Parse the data in the HTML table rows</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for </a:t>
            </a:r>
            <a:r>
              <a:rPr lang="en-US" sz="1600" dirty="0" err="1">
                <a:solidFill>
                  <a:srgbClr val="000000"/>
                </a:solidFill>
                <a:highlight>
                  <a:srgbClr val="FFFFFF"/>
                </a:highlight>
                <a:latin typeface="SF Mono" panose="020B0009000002000000" pitchFamily="49" charset="0"/>
              </a:rPr>
              <a:t>table_number,table</a:t>
            </a:r>
            <a:r>
              <a:rPr lang="en-US" sz="1600" dirty="0">
                <a:solidFill>
                  <a:srgbClr val="000000"/>
                </a:solidFill>
                <a:highlight>
                  <a:srgbClr val="FFFFFF"/>
                </a:highlight>
                <a:latin typeface="SF Mono" panose="020B0009000002000000" pitchFamily="49" charset="0"/>
              </a:rPr>
              <a:t> in enumerate(</a:t>
            </a:r>
            <a:r>
              <a:rPr lang="en-US" sz="1600" dirty="0" err="1">
                <a:solidFill>
                  <a:srgbClr val="000000"/>
                </a:solidFill>
                <a:highlight>
                  <a:srgbClr val="FFFFFF"/>
                </a:highlight>
                <a:latin typeface="SF Mono" panose="020B0009000002000000" pitchFamily="49" charset="0"/>
              </a:rPr>
              <a:t>bs_object.find_all</a:t>
            </a:r>
            <a:r>
              <a:rPr lang="en-US" sz="1600" dirty="0">
                <a:solidFill>
                  <a:srgbClr val="000000"/>
                </a:solidFill>
                <a:highlight>
                  <a:srgbClr val="FFFFFF"/>
                </a:highlight>
                <a:latin typeface="SF Mono" panose="020B0009000002000000" pitchFamily="49" charset="0"/>
              </a:rPr>
              <a:t>('table',"</a:t>
            </a:r>
            <a:r>
              <a:rPr lang="en-US" sz="1600" dirty="0" err="1">
                <a:solidFill>
                  <a:srgbClr val="000000"/>
                </a:solidFill>
                <a:highlight>
                  <a:srgbClr val="FFFFFF"/>
                </a:highlight>
                <a:latin typeface="SF Mono" panose="020B0009000002000000" pitchFamily="49" charset="0"/>
              </a:rPr>
              <a:t>wikitable</a:t>
            </a:r>
            <a:r>
              <a:rPr lang="en-US" sz="1600" dirty="0">
                <a:solidFill>
                  <a:srgbClr val="000000"/>
                </a:solidFill>
                <a:highlight>
                  <a:srgbClr val="FFFFFF"/>
                </a:highlight>
                <a:latin typeface="SF Mono" panose="020B0009000002000000" pitchFamily="49" charset="0"/>
              </a:rPr>
              <a:t> </a:t>
            </a:r>
            <a:r>
              <a:rPr lang="en-US" sz="1600" dirty="0" err="1">
                <a:solidFill>
                  <a:srgbClr val="000000"/>
                </a:solidFill>
                <a:highlight>
                  <a:srgbClr val="FFFFFF"/>
                </a:highlight>
                <a:latin typeface="SF Mono" panose="020B0009000002000000" pitchFamily="49" charset="0"/>
              </a:rPr>
              <a:t>plainrowheaders</a:t>
            </a:r>
            <a:r>
              <a:rPr lang="en-US" sz="1600" dirty="0">
                <a:solidFill>
                  <a:srgbClr val="000000"/>
                </a:solidFill>
                <a:highlight>
                  <a:srgbClr val="FFFFFF"/>
                </a:highlight>
                <a:latin typeface="SF Mono" panose="020B0009000002000000" pitchFamily="49" charset="0"/>
              </a:rPr>
              <a:t> collapsible")):</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    # get table row </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    for rows in </a:t>
            </a:r>
            <a:r>
              <a:rPr lang="en-US" sz="1600" dirty="0" err="1">
                <a:solidFill>
                  <a:srgbClr val="000000"/>
                </a:solidFill>
                <a:highlight>
                  <a:srgbClr val="FFFFFF"/>
                </a:highlight>
                <a:latin typeface="SF Mono" panose="020B0009000002000000" pitchFamily="49" charset="0"/>
              </a:rPr>
              <a:t>table.find_all</a:t>
            </a:r>
            <a:r>
              <a:rPr lang="en-US" sz="1600" dirty="0">
                <a:solidFill>
                  <a:srgbClr val="000000"/>
                </a:solidFill>
                <a:highlight>
                  <a:srgbClr val="FFFFFF"/>
                </a:highlight>
                <a:latin typeface="SF Mono" panose="020B0009000002000000" pitchFamily="49" charset="0"/>
              </a:rPr>
              <a:t>("tr"):</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        #check to see if first table heading is as number corresponding to launch a number </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        if rows.th:</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            if </a:t>
            </a:r>
            <a:r>
              <a:rPr lang="en-US" sz="1600" dirty="0" err="1">
                <a:solidFill>
                  <a:srgbClr val="000000"/>
                </a:solidFill>
                <a:highlight>
                  <a:srgbClr val="FFFFFF"/>
                </a:highlight>
                <a:latin typeface="SF Mono" panose="020B0009000002000000" pitchFamily="49" charset="0"/>
              </a:rPr>
              <a:t>rows.th.string</a:t>
            </a:r>
            <a:r>
              <a:rPr lang="en-US" sz="1600" dirty="0">
                <a:solidFill>
                  <a:srgbClr val="000000"/>
                </a:solidFill>
                <a:highlight>
                  <a:srgbClr val="FFFFFF"/>
                </a:highlight>
                <a:latin typeface="SF Mono" panose="020B0009000002000000" pitchFamily="49" charset="0"/>
              </a:rPr>
              <a:t>:</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                </a:t>
            </a:r>
            <a:r>
              <a:rPr lang="en-US" sz="1600" dirty="0" err="1">
                <a:solidFill>
                  <a:srgbClr val="000000"/>
                </a:solidFill>
                <a:highlight>
                  <a:srgbClr val="FFFFFF"/>
                </a:highlight>
                <a:latin typeface="SF Mono" panose="020B0009000002000000" pitchFamily="49" charset="0"/>
              </a:rPr>
              <a:t>flight_number</a:t>
            </a:r>
            <a:r>
              <a:rPr lang="en-US" sz="1600" dirty="0">
                <a:solidFill>
                  <a:srgbClr val="000000"/>
                </a:solidFill>
                <a:highlight>
                  <a:srgbClr val="FFFFFF"/>
                </a:highlight>
                <a:latin typeface="SF Mono" panose="020B0009000002000000" pitchFamily="49" charset="0"/>
              </a:rPr>
              <a:t>=</a:t>
            </a:r>
            <a:r>
              <a:rPr lang="en-US" sz="1600" dirty="0" err="1">
                <a:solidFill>
                  <a:srgbClr val="000000"/>
                </a:solidFill>
                <a:highlight>
                  <a:srgbClr val="FFFFFF"/>
                </a:highlight>
                <a:latin typeface="SF Mono" panose="020B0009000002000000" pitchFamily="49" charset="0"/>
              </a:rPr>
              <a:t>rows.th.string.strip</a:t>
            </a:r>
            <a:r>
              <a:rPr lang="en-US" sz="1600" dirty="0">
                <a:solidFill>
                  <a:srgbClr val="000000"/>
                </a:solidFill>
                <a:highlight>
                  <a:srgbClr val="FFFFFF"/>
                </a:highlight>
                <a:latin typeface="SF Mono" panose="020B0009000002000000" pitchFamily="49" charset="0"/>
              </a:rPr>
              <a:t>()</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                flag=</a:t>
            </a:r>
            <a:r>
              <a:rPr lang="en-US" sz="1600" dirty="0" err="1">
                <a:solidFill>
                  <a:srgbClr val="000000"/>
                </a:solidFill>
                <a:highlight>
                  <a:srgbClr val="FFFFFF"/>
                </a:highlight>
                <a:latin typeface="SF Mono" panose="020B0009000002000000" pitchFamily="49" charset="0"/>
              </a:rPr>
              <a:t>flight_number.isdigit</a:t>
            </a:r>
            <a:r>
              <a:rPr lang="en-US" sz="1600" dirty="0">
                <a:solidFill>
                  <a:srgbClr val="000000"/>
                </a:solidFill>
                <a:highlight>
                  <a:srgbClr val="FFFFFF"/>
                </a:highlight>
                <a:latin typeface="SF Mono" panose="020B0009000002000000" pitchFamily="49" charset="0"/>
              </a:rPr>
              <a:t>()</a:t>
            </a:r>
            <a:br>
              <a:rPr lang="en-US" sz="1600" dirty="0">
                <a:solidFill>
                  <a:srgbClr val="000000"/>
                </a:solidFill>
                <a:highlight>
                  <a:srgbClr val="FFFFFF"/>
                </a:highlight>
                <a:latin typeface="SF Mono" panose="020B0009000002000000" pitchFamily="49" charset="0"/>
              </a:rPr>
            </a:br>
            <a:r>
              <a:rPr lang="en-US" sz="1600" dirty="0">
                <a:solidFill>
                  <a:srgbClr val="000000"/>
                </a:solidFill>
                <a:highlight>
                  <a:srgbClr val="FFFFFF"/>
                </a:highlight>
                <a:latin typeface="SF Mono" panose="020B0009000002000000" pitchFamily="49" charset="0"/>
              </a:rPr>
              <a:t>                ...other code</a:t>
            </a:r>
            <a:endParaRPr lang="en-US" sz="2200" dirty="0">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459</TotalTime>
  <Words>3369</Words>
  <Application>Microsoft Office PowerPoint</Application>
  <PresentationFormat>Widescreen</PresentationFormat>
  <Paragraphs>267</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SF Mono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Federico Orlandini</cp:lastModifiedBy>
  <cp:revision>224</cp:revision>
  <dcterms:created xsi:type="dcterms:W3CDTF">2021-04-29T18:58:34Z</dcterms:created>
  <dcterms:modified xsi:type="dcterms:W3CDTF">2024-05-11T16:59:06Z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